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0"/>
  </p:sldMasterIdLst>
  <p:notesMasterIdLst>
    <p:notesMasterId r:id="rId41"/>
  </p:notesMasterIdLst>
  <p:handoutMasterIdLst>
    <p:handoutMasterId r:id="rId42"/>
  </p:handoutMasterIdLst>
  <p:sldIdLst>
    <p:sldId id="285" r:id="rId11"/>
    <p:sldId id="256" r:id="rId12"/>
    <p:sldId id="264" r:id="rId13"/>
    <p:sldId id="299" r:id="rId14"/>
    <p:sldId id="262" r:id="rId15"/>
    <p:sldId id="265" r:id="rId16"/>
    <p:sldId id="286" r:id="rId17"/>
    <p:sldId id="257" r:id="rId18"/>
    <p:sldId id="267" r:id="rId19"/>
    <p:sldId id="258" r:id="rId20"/>
    <p:sldId id="292" r:id="rId21"/>
    <p:sldId id="259" r:id="rId22"/>
    <p:sldId id="260" r:id="rId23"/>
    <p:sldId id="261" r:id="rId24"/>
    <p:sldId id="266" r:id="rId25"/>
    <p:sldId id="288" r:id="rId26"/>
    <p:sldId id="269" r:id="rId27"/>
    <p:sldId id="270" r:id="rId28"/>
    <p:sldId id="271" r:id="rId29"/>
    <p:sldId id="297" r:id="rId30"/>
    <p:sldId id="272" r:id="rId31"/>
    <p:sldId id="290" r:id="rId32"/>
    <p:sldId id="275" r:id="rId33"/>
    <p:sldId id="276" r:id="rId34"/>
    <p:sldId id="277" r:id="rId35"/>
    <p:sldId id="298" r:id="rId36"/>
    <p:sldId id="278" r:id="rId37"/>
    <p:sldId id="279" r:id="rId38"/>
    <p:sldId id="280" r:id="rId39"/>
    <p:sldId id="291" r:id="rId40"/>
  </p:sldIdLst>
  <p:sldSz cx="9144000" cy="6858000" type="screen4x3"/>
  <p:notesSz cx="70104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>
          <p15:clr>
            <a:srgbClr val="A4A3A4"/>
          </p15:clr>
        </p15:guide>
        <p15:guide id="2" pos="2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8E8E8"/>
    <a:srgbClr val="F8F8F8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 autoAdjust="0"/>
    <p:restoredTop sz="94660" autoAdjust="0"/>
  </p:normalViewPr>
  <p:slideViewPr>
    <p:cSldViewPr snapToGrid="0">
      <p:cViewPr varScale="1">
        <p:scale>
          <a:sx n="105" d="100"/>
          <a:sy n="105" d="100"/>
        </p:scale>
        <p:origin x="2460" y="108"/>
      </p:cViewPr>
      <p:guideLst>
        <p:guide orient="horz" pos="2163"/>
        <p:guide pos="28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slide" Target="slides/slide29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42" Type="http://schemas.openxmlformats.org/officeDocument/2006/relationships/handoutMaster" Target="handoutMasters/handoutMaster1.xml"/><Relationship Id="rId7" Type="http://schemas.openxmlformats.org/officeDocument/2006/relationships/customXml" Target="../customXml/item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slide" Target="slides/slide28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slide" Target="slides/slide27.xml"/><Relationship Id="rId40" Type="http://schemas.openxmlformats.org/officeDocument/2006/relationships/slide" Target="slides/slide30.xml"/><Relationship Id="rId45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slide" Target="slides/slide26.xml"/><Relationship Id="rId10" Type="http://schemas.openxmlformats.org/officeDocument/2006/relationships/slideMaster" Target="slideMasters/slideMaster1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4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slide" Target="slides/slide25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7210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703263"/>
            <a:ext cx="4632325" cy="3473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07" tIns="45295" rIns="92207" bIns="452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860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3258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20028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07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90046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17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785925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5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277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277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53220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6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379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379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023523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11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891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891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4969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861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2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99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99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913290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05439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50357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2765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387029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19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9843717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4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30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301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549865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9691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2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5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650413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705646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29171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3</a:t>
            </a: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71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711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861883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4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81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6818012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8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91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0303055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14635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9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687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687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31515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28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8</a:t>
            </a: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440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440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36849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7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482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482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87253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10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3789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348318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282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07" tIns="45295" rIns="92207" bIns="45295" anchor="b"/>
          <a:lstStyle/>
          <a:p>
            <a:pPr algn="r"/>
            <a:r>
              <a:rPr lang="en-US" sz="1200"/>
              <a:t>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86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 cap="flat"/>
        </p:spPr>
      </p:sp>
      <p:sp>
        <p:nvSpPr>
          <p:cNvPr id="2867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40615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2325" cy="347345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29918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5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74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7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435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2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6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727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269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8367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136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 smtClean="0">
                <a:latin typeface="Arial Narrow" pitchFamily="34" charset="0"/>
              </a:rPr>
              <a:t>AT 1724</a:t>
            </a:r>
            <a:br>
              <a:rPr lang="en-US" sz="4000" b="1" dirty="0" smtClean="0">
                <a:latin typeface="Arial Narrow" pitchFamily="34" charset="0"/>
              </a:rPr>
            </a:br>
            <a:r>
              <a:rPr lang="en-US" sz="4000" b="1" dirty="0" smtClean="0">
                <a:latin typeface="Arial Narrow" pitchFamily="34" charset="0"/>
              </a:rPr>
              <a:t>Allison Transmission, Inc. Global Transport Label Standard</a:t>
            </a: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77042" y="4093234"/>
            <a:ext cx="6400800" cy="1752600"/>
          </a:xfrm>
        </p:spPr>
        <p:txBody>
          <a:bodyPr/>
          <a:lstStyle/>
          <a:p>
            <a:pPr algn="l"/>
            <a:r>
              <a:rPr lang="en-US" b="1" dirty="0" smtClean="0">
                <a:latin typeface="Arial Narrow" pitchFamily="34" charset="0"/>
              </a:rPr>
              <a:t>AT 1724A – Individual Container</a:t>
            </a:r>
          </a:p>
          <a:p>
            <a:pPr algn="l"/>
            <a:r>
              <a:rPr lang="en-US" b="1" dirty="0" smtClean="0">
                <a:latin typeface="Arial Narrow" pitchFamily="34" charset="0"/>
              </a:rPr>
              <a:t>AT 1724B – MASTER Container</a:t>
            </a:r>
          </a:p>
          <a:p>
            <a:pPr algn="l"/>
            <a:r>
              <a:rPr lang="en-US" b="1" dirty="0" smtClean="0">
                <a:latin typeface="Arial Narrow" pitchFamily="34" charset="0"/>
              </a:rPr>
              <a:t>AT 1724C – MIXED LOAD Container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1"/>
          <p:cNvGrpSpPr>
            <a:grpSpLocks/>
          </p:cNvGrpSpPr>
          <p:nvPr/>
        </p:nvGrpSpPr>
        <p:grpSpPr bwMode="auto">
          <a:xfrm>
            <a:off x="1770063" y="1507802"/>
            <a:ext cx="5659437" cy="3684588"/>
            <a:chOff x="1115" y="992"/>
            <a:chExt cx="3565" cy="2321"/>
          </a:xfrm>
        </p:grpSpPr>
        <p:grpSp>
          <p:nvGrpSpPr>
            <p:cNvPr id="6210" name="Group 141"/>
            <p:cNvGrpSpPr>
              <a:grpSpLocks/>
            </p:cNvGrpSpPr>
            <p:nvPr/>
          </p:nvGrpSpPr>
          <p:grpSpPr bwMode="auto">
            <a:xfrm>
              <a:off x="1152" y="1003"/>
              <a:ext cx="3456" cy="2310"/>
              <a:chOff x="1152" y="985"/>
              <a:chExt cx="3456" cy="2310"/>
            </a:xfrm>
          </p:grpSpPr>
          <p:sp>
            <p:nvSpPr>
              <p:cNvPr id="6237" name="Rectangle 142"/>
              <p:cNvSpPr>
                <a:spLocks noChangeArrowheads="1"/>
              </p:cNvSpPr>
              <p:nvPr/>
            </p:nvSpPr>
            <p:spPr bwMode="auto">
              <a:xfrm>
                <a:off x="1152" y="991"/>
                <a:ext cx="3456" cy="23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8" name="Line 143"/>
              <p:cNvSpPr>
                <a:spLocks noChangeShapeType="1"/>
              </p:cNvSpPr>
              <p:nvPr/>
            </p:nvSpPr>
            <p:spPr bwMode="auto">
              <a:xfrm>
                <a:off x="1152" y="1568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9" name="Line 144"/>
              <p:cNvSpPr>
                <a:spLocks noChangeShapeType="1"/>
              </p:cNvSpPr>
              <p:nvPr/>
            </p:nvSpPr>
            <p:spPr bwMode="auto">
              <a:xfrm>
                <a:off x="1152" y="1855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0" name="Line 145"/>
              <p:cNvSpPr>
                <a:spLocks noChangeShapeType="1"/>
              </p:cNvSpPr>
              <p:nvPr/>
            </p:nvSpPr>
            <p:spPr bwMode="auto">
              <a:xfrm>
                <a:off x="1152" y="2143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1" name="Line 146"/>
              <p:cNvSpPr>
                <a:spLocks noChangeShapeType="1"/>
              </p:cNvSpPr>
              <p:nvPr/>
            </p:nvSpPr>
            <p:spPr bwMode="auto">
              <a:xfrm>
                <a:off x="1152" y="2719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2" name="Line 147"/>
              <p:cNvSpPr>
                <a:spLocks noChangeShapeType="1"/>
              </p:cNvSpPr>
              <p:nvPr/>
            </p:nvSpPr>
            <p:spPr bwMode="auto">
              <a:xfrm>
                <a:off x="2016" y="985"/>
                <a:ext cx="0" cy="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3" name="Line 148"/>
              <p:cNvSpPr>
                <a:spLocks noChangeShapeType="1"/>
              </p:cNvSpPr>
              <p:nvPr/>
            </p:nvSpPr>
            <p:spPr bwMode="auto">
              <a:xfrm>
                <a:off x="3339" y="993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4" name="Line 149"/>
              <p:cNvSpPr>
                <a:spLocks noChangeShapeType="1"/>
              </p:cNvSpPr>
              <p:nvPr/>
            </p:nvSpPr>
            <p:spPr bwMode="auto">
              <a:xfrm>
                <a:off x="3637" y="2143"/>
                <a:ext cx="0" cy="57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5" name="Line 150"/>
              <p:cNvSpPr>
                <a:spLocks noChangeShapeType="1"/>
              </p:cNvSpPr>
              <p:nvPr/>
            </p:nvSpPr>
            <p:spPr bwMode="auto">
              <a:xfrm>
                <a:off x="3344" y="2719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6" name="Line 151"/>
              <p:cNvSpPr>
                <a:spLocks noChangeShapeType="1"/>
              </p:cNvSpPr>
              <p:nvPr/>
            </p:nvSpPr>
            <p:spPr bwMode="auto">
              <a:xfrm>
                <a:off x="2239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" name="Line 152"/>
              <p:cNvSpPr>
                <a:spLocks noChangeShapeType="1"/>
              </p:cNvSpPr>
              <p:nvPr/>
            </p:nvSpPr>
            <p:spPr bwMode="auto">
              <a:xfrm>
                <a:off x="3553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11" name="Text Box 153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6212" name="Group 154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6235" name="Text Box 155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6236" name="Text Box 156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grpSp>
          <p:nvGrpSpPr>
            <p:cNvPr id="6213" name="Group 157"/>
            <p:cNvGrpSpPr>
              <a:grpSpLocks/>
            </p:cNvGrpSpPr>
            <p:nvPr/>
          </p:nvGrpSpPr>
          <p:grpSpPr bwMode="auto">
            <a:xfrm>
              <a:off x="1120" y="1558"/>
              <a:ext cx="584" cy="378"/>
              <a:chOff x="1120" y="1558"/>
              <a:chExt cx="584" cy="378"/>
            </a:xfrm>
          </p:grpSpPr>
          <p:sp>
            <p:nvSpPr>
              <p:cNvPr id="6233" name="Rectangle 158"/>
              <p:cNvSpPr>
                <a:spLocks noChangeArrowheads="1"/>
              </p:cNvSpPr>
              <p:nvPr/>
            </p:nvSpPr>
            <p:spPr bwMode="auto">
              <a:xfrm>
                <a:off x="1192" y="1600"/>
                <a:ext cx="512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3600" b="1">
                    <a:latin typeface="Arial Narrow" pitchFamily="34" charset="0"/>
                  </a:rPr>
                  <a:t>160</a:t>
                </a:r>
              </a:p>
            </p:txBody>
          </p:sp>
          <p:sp>
            <p:nvSpPr>
              <p:cNvPr id="6234" name="Text Box 159"/>
              <p:cNvSpPr txBox="1">
                <a:spLocks noChangeArrowheads="1"/>
              </p:cNvSpPr>
              <p:nvPr/>
            </p:nvSpPr>
            <p:spPr bwMode="auto">
              <a:xfrm>
                <a:off x="1120" y="1558"/>
                <a:ext cx="329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QUANTITY:</a:t>
                </a:r>
              </a:p>
            </p:txBody>
          </p:sp>
        </p:grpSp>
        <p:sp>
          <p:nvSpPr>
            <p:cNvPr id="6232" name="Text Box 162"/>
            <p:cNvSpPr txBox="1">
              <a:spLocks noChangeArrowheads="1"/>
            </p:cNvSpPr>
            <p:nvPr/>
          </p:nvSpPr>
          <p:spPr bwMode="auto">
            <a:xfrm>
              <a:off x="2208" y="1559"/>
              <a:ext cx="67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 dirty="0">
                  <a:latin typeface="Arial Narrow" pitchFamily="34" charset="0"/>
                </a:rPr>
                <a:t>MATERIAL HANDLING CODE:</a:t>
              </a:r>
            </a:p>
          </p:txBody>
        </p:sp>
        <p:sp>
          <p:nvSpPr>
            <p:cNvPr id="6230" name="Text Box 165"/>
            <p:cNvSpPr txBox="1">
              <a:spLocks noChangeArrowheads="1"/>
            </p:cNvSpPr>
            <p:nvPr/>
          </p:nvSpPr>
          <p:spPr bwMode="auto">
            <a:xfrm>
              <a:off x="3519" y="1558"/>
              <a:ext cx="36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REFERENCE:</a:t>
              </a:r>
            </a:p>
          </p:txBody>
        </p:sp>
        <p:grpSp>
          <p:nvGrpSpPr>
            <p:cNvPr id="6216" name="Group 166"/>
            <p:cNvGrpSpPr>
              <a:grpSpLocks/>
            </p:cNvGrpSpPr>
            <p:nvPr/>
          </p:nvGrpSpPr>
          <p:grpSpPr bwMode="auto">
            <a:xfrm>
              <a:off x="1133" y="1776"/>
              <a:ext cx="3411" cy="483"/>
              <a:chOff x="1133" y="1776"/>
              <a:chExt cx="3411" cy="483"/>
            </a:xfrm>
          </p:grpSpPr>
          <p:sp>
            <p:nvSpPr>
              <p:cNvPr id="6224" name="Rectangle 167"/>
              <p:cNvSpPr>
                <a:spLocks noChangeArrowheads="1"/>
              </p:cNvSpPr>
              <p:nvPr/>
            </p:nvSpPr>
            <p:spPr bwMode="auto">
              <a:xfrm>
                <a:off x="1133" y="1865"/>
                <a:ext cx="28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PART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NUMBER</a:t>
                </a:r>
              </a:p>
            </p:txBody>
          </p:sp>
          <p:sp>
            <p:nvSpPr>
              <p:cNvPr id="6225" name="Rectangle 168"/>
              <p:cNvSpPr>
                <a:spLocks noChangeArrowheads="1"/>
              </p:cNvSpPr>
              <p:nvPr/>
            </p:nvSpPr>
            <p:spPr bwMode="auto">
              <a:xfrm>
                <a:off x="1341" y="1776"/>
                <a:ext cx="1416" cy="4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4400" b="1" dirty="0">
                    <a:latin typeface="Arial Narrow" pitchFamily="34" charset="0"/>
                  </a:rPr>
                  <a:t>12345678</a:t>
                </a:r>
              </a:p>
            </p:txBody>
          </p:sp>
          <p:grpSp>
            <p:nvGrpSpPr>
              <p:cNvPr id="6226" name="Group 169"/>
              <p:cNvGrpSpPr>
                <a:grpSpLocks/>
              </p:cNvGrpSpPr>
              <p:nvPr/>
            </p:nvGrpSpPr>
            <p:grpSpPr bwMode="auto">
              <a:xfrm>
                <a:off x="4292" y="1897"/>
                <a:ext cx="252" cy="240"/>
                <a:chOff x="4292" y="1617"/>
                <a:chExt cx="252" cy="240"/>
              </a:xfrm>
            </p:grpSpPr>
            <p:sp>
              <p:nvSpPr>
                <p:cNvPr id="6227" name="Oval 170"/>
                <p:cNvSpPr>
                  <a:spLocks noChangeArrowheads="1"/>
                </p:cNvSpPr>
                <p:nvPr/>
              </p:nvSpPr>
              <p:spPr bwMode="auto">
                <a:xfrm>
                  <a:off x="4292" y="1617"/>
                  <a:ext cx="252" cy="24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8" name="AutoShape 171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4328" y="1659"/>
                  <a:ext cx="180" cy="192"/>
                </a:xfrm>
                <a:prstGeom prst="triangle">
                  <a:avLst>
                    <a:gd name="adj" fmla="val 49796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17" name="Group 172"/>
            <p:cNvGrpSpPr>
              <a:grpSpLocks/>
            </p:cNvGrpSpPr>
            <p:nvPr/>
          </p:nvGrpSpPr>
          <p:grpSpPr bwMode="auto">
            <a:xfrm>
              <a:off x="1144" y="2152"/>
              <a:ext cx="2517" cy="625"/>
              <a:chOff x="1144" y="2152"/>
              <a:chExt cx="2517" cy="625"/>
            </a:xfrm>
          </p:grpSpPr>
          <p:pic>
            <p:nvPicPr>
              <p:cNvPr id="6221" name="Picture 173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2256"/>
                <a:ext cx="2365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6222" name="Rectangle 174"/>
              <p:cNvSpPr>
                <a:spLocks noChangeArrowheads="1"/>
              </p:cNvSpPr>
              <p:nvPr/>
            </p:nvSpPr>
            <p:spPr bwMode="auto">
              <a:xfrm>
                <a:off x="1144" y="2152"/>
                <a:ext cx="508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600" b="1">
                    <a:latin typeface="Arial Narrow" pitchFamily="34" charset="0"/>
                  </a:rPr>
                  <a:t>LICENSE PLATE (1J)</a:t>
                </a:r>
              </a:p>
            </p:txBody>
          </p:sp>
          <p:sp>
            <p:nvSpPr>
              <p:cNvPr id="6223" name="Rectangle 175"/>
              <p:cNvSpPr>
                <a:spLocks noChangeArrowheads="1"/>
              </p:cNvSpPr>
              <p:nvPr/>
            </p:nvSpPr>
            <p:spPr bwMode="auto">
              <a:xfrm>
                <a:off x="1288" y="2488"/>
                <a:ext cx="22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b="1">
                    <a:latin typeface="Arial Narrow" pitchFamily="34" charset="0"/>
                  </a:rPr>
                  <a:t>UN  123456789  A2B4C6D8E</a:t>
                </a:r>
              </a:p>
            </p:txBody>
          </p:sp>
        </p:grpSp>
        <p:sp>
          <p:nvSpPr>
            <p:cNvPr id="6218" name="Rectangle 176"/>
            <p:cNvSpPr>
              <a:spLocks noChangeArrowheads="1"/>
            </p:cNvSpPr>
            <p:nvPr/>
          </p:nvSpPr>
          <p:spPr bwMode="auto">
            <a:xfrm>
              <a:off x="3615" y="2146"/>
              <a:ext cx="1065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DATE PACKAGED: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2600" b="1" dirty="0">
                  <a:latin typeface="Arial Narrow" pitchFamily="34" charset="0"/>
                </a:rPr>
                <a:t>24SEP2001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CONTAINER TYPE: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400" b="1" dirty="0">
                  <a:latin typeface="Arial Narrow" pitchFamily="34" charset="0"/>
                </a:rPr>
                <a:t> SC151208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GROSS WEIGHT: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400" b="1" dirty="0">
                  <a:latin typeface="Arial Narrow" pitchFamily="34" charset="0"/>
                </a:rPr>
                <a:t>10 KG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</a:p>
          </p:txBody>
        </p:sp>
        <p:pic>
          <p:nvPicPr>
            <p:cNvPr id="6220" name="Picture 17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8" y="1088"/>
              <a:ext cx="100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147" name="Rectangle 38"/>
          <p:cNvSpPr>
            <a:spLocks noChangeArrowheads="1"/>
          </p:cNvSpPr>
          <p:nvPr/>
        </p:nvSpPr>
        <p:spPr bwMode="auto">
          <a:xfrm>
            <a:off x="1825625" y="4524375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1"/>
          <p:cNvSpPr>
            <a:spLocks noChangeArrowheads="1"/>
          </p:cNvSpPr>
          <p:nvPr/>
        </p:nvSpPr>
        <p:spPr bwMode="auto">
          <a:xfrm>
            <a:off x="22225" y="5334000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6149" name="Rectangle 42"/>
          <p:cNvSpPr>
            <a:spLocks noChangeArrowheads="1"/>
          </p:cNvSpPr>
          <p:nvPr/>
        </p:nvSpPr>
        <p:spPr bwMode="auto">
          <a:xfrm>
            <a:off x="1323975" y="107265"/>
            <a:ext cx="6970712" cy="52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sz="2800" b="1" u="sng" dirty="0">
                <a:latin typeface="Arial Narrow" pitchFamily="34" charset="0"/>
              </a:rPr>
              <a:t>DATA </a:t>
            </a:r>
            <a:r>
              <a:rPr lang="en-US" sz="2800" b="1" u="sng" dirty="0" smtClean="0">
                <a:latin typeface="Arial Narrow" pitchFamily="34" charset="0"/>
              </a:rPr>
              <a:t>SOURCES FOR EDI SUPPLIERS</a:t>
            </a:r>
            <a:endParaRPr lang="en-US" sz="2800" b="1" u="sng" dirty="0">
              <a:latin typeface="Arial Narrow" pitchFamily="34" charset="0"/>
            </a:endParaRPr>
          </a:p>
        </p:txBody>
      </p:sp>
      <p:sp>
        <p:nvSpPr>
          <p:cNvPr id="6150" name="Freeform 43"/>
          <p:cNvSpPr>
            <a:spLocks/>
          </p:cNvSpPr>
          <p:nvPr/>
        </p:nvSpPr>
        <p:spPr bwMode="auto">
          <a:xfrm>
            <a:off x="4270375" y="1006475"/>
            <a:ext cx="1293813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Rectangle 44"/>
          <p:cNvSpPr>
            <a:spLocks noChangeArrowheads="1"/>
          </p:cNvSpPr>
          <p:nvPr/>
        </p:nvSpPr>
        <p:spPr bwMode="auto">
          <a:xfrm>
            <a:off x="4917281" y="627920"/>
            <a:ext cx="1896269" cy="889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BASED ON CUSTOMER ORDER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 smtClean="0">
                <a:latin typeface="Arial Narrow" pitchFamily="34" charset="0"/>
              </a:rPr>
              <a:t>DOCK </a:t>
            </a:r>
            <a:r>
              <a:rPr lang="en-US" sz="1000" dirty="0">
                <a:latin typeface="Arial Narrow" pitchFamily="34" charset="0"/>
              </a:rPr>
              <a:t>CODE FROM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EDIFACT DELFOR </a:t>
            </a:r>
            <a:r>
              <a:rPr lang="en-US" sz="1000" dirty="0" smtClean="0">
                <a:latin typeface="Arial Narrow" pitchFamily="34" charset="0"/>
              </a:rPr>
              <a:t>LOC SEGMENT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6152" name="Line 45"/>
          <p:cNvSpPr>
            <a:spLocks noChangeShapeType="1"/>
          </p:cNvSpPr>
          <p:nvPr/>
        </p:nvSpPr>
        <p:spPr bwMode="auto">
          <a:xfrm>
            <a:off x="1511300" y="2593975"/>
            <a:ext cx="422275" cy="117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46"/>
          <p:cNvSpPr>
            <a:spLocks noChangeArrowheads="1"/>
          </p:cNvSpPr>
          <p:nvPr/>
        </p:nvSpPr>
        <p:spPr bwMode="auto">
          <a:xfrm>
            <a:off x="0" y="2771775"/>
            <a:ext cx="1600200" cy="7127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CUSTOMER PART NUMBER MUST MATCH CUSTOMER ORDER</a:t>
            </a:r>
          </a:p>
        </p:txBody>
      </p:sp>
      <p:sp>
        <p:nvSpPr>
          <p:cNvPr id="6154" name="Rectangle 47"/>
          <p:cNvSpPr>
            <a:spLocks noChangeArrowheads="1"/>
          </p:cNvSpPr>
          <p:nvPr/>
        </p:nvSpPr>
        <p:spPr bwMode="auto">
          <a:xfrm>
            <a:off x="0" y="2133600"/>
            <a:ext cx="1666875" cy="468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(QUANTITY SHOULD MATCH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CUSTOMER ORDER)</a:t>
            </a:r>
          </a:p>
        </p:txBody>
      </p:sp>
      <p:sp>
        <p:nvSpPr>
          <p:cNvPr id="6155" name="Line 48"/>
          <p:cNvSpPr>
            <a:spLocks noChangeShapeType="1"/>
          </p:cNvSpPr>
          <p:nvPr/>
        </p:nvSpPr>
        <p:spPr bwMode="auto">
          <a:xfrm flipV="1">
            <a:off x="1698625" y="3802063"/>
            <a:ext cx="269875" cy="150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49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6157" name="Rectangle 50"/>
          <p:cNvSpPr>
            <a:spLocks noChangeArrowheads="1"/>
          </p:cNvSpPr>
          <p:nvPr/>
        </p:nvSpPr>
        <p:spPr bwMode="auto">
          <a:xfrm>
            <a:off x="609600" y="4486275"/>
            <a:ext cx="1333500" cy="78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UNRESTRICTED AREA OF LABEL FOR SUPPLIER’S USE</a:t>
            </a:r>
          </a:p>
          <a:p>
            <a:pPr>
              <a:lnSpc>
                <a:spcPct val="80000"/>
              </a:lnSpc>
            </a:pPr>
            <a:r>
              <a:rPr lang="en-US" sz="800" i="1">
                <a:latin typeface="Arial Narrow" pitchFamily="34" charset="0"/>
              </a:rPr>
              <a:t>NOTE - USE APPROPRATE DIs AND DATA SYNTAX FOR ALL BAR CODES</a:t>
            </a:r>
            <a:r>
              <a:rPr lang="en-US" sz="1000">
                <a:latin typeface="Arial Narrow" pitchFamily="34" charset="0"/>
              </a:rPr>
              <a:t> </a:t>
            </a:r>
          </a:p>
        </p:txBody>
      </p:sp>
      <p:sp>
        <p:nvSpPr>
          <p:cNvPr id="6158" name="Line 51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52"/>
          <p:cNvSpPr>
            <a:spLocks noChangeArrowheads="1"/>
          </p:cNvSpPr>
          <p:nvPr/>
        </p:nvSpPr>
        <p:spPr bwMode="auto">
          <a:xfrm>
            <a:off x="457200" y="930275"/>
            <a:ext cx="1752600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</a:t>
            </a:r>
            <a:r>
              <a:rPr lang="en-US" sz="1000" dirty="0" smtClean="0">
                <a:latin typeface="Arial Narrow" pitchFamily="34" charset="0"/>
              </a:rPr>
              <a:t>NOTE</a:t>
            </a:r>
            <a:r>
              <a:rPr lang="en-US" sz="1000" dirty="0">
                <a:latin typeface="Arial Narrow" pitchFamily="34" charset="0"/>
              </a:rPr>
              <a:t>:  SUPPLIER CONTACT (PHONE OR E-MAIL) IS </a:t>
            </a:r>
            <a:r>
              <a:rPr lang="en-US" sz="1000" dirty="0" smtClean="0">
                <a:latin typeface="Arial Narrow" pitchFamily="34" charset="0"/>
              </a:rPr>
              <a:t>OPTIONAL</a:t>
            </a:r>
            <a:endParaRPr lang="en-US" sz="1000" dirty="0">
              <a:latin typeface="Arial Narrow" pitchFamily="34" charset="0"/>
            </a:endParaRPr>
          </a:p>
        </p:txBody>
      </p:sp>
      <p:sp>
        <p:nvSpPr>
          <p:cNvPr id="6160" name="Line 53"/>
          <p:cNvSpPr>
            <a:spLocks noChangeShapeType="1"/>
          </p:cNvSpPr>
          <p:nvPr/>
        </p:nvSpPr>
        <p:spPr bwMode="auto">
          <a:xfrm flipH="1" flipV="1">
            <a:off x="6684963" y="3789363"/>
            <a:ext cx="1506537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Freeform 54"/>
          <p:cNvSpPr>
            <a:spLocks/>
          </p:cNvSpPr>
          <p:nvPr/>
        </p:nvSpPr>
        <p:spPr bwMode="auto">
          <a:xfrm>
            <a:off x="5105400" y="2209800"/>
            <a:ext cx="2133600" cy="441325"/>
          </a:xfrm>
          <a:custGeom>
            <a:avLst/>
            <a:gdLst>
              <a:gd name="T0" fmla="*/ 2147483647 w 1588"/>
              <a:gd name="T1" fmla="*/ 0 h 527"/>
              <a:gd name="T2" fmla="*/ 2147483647 w 1588"/>
              <a:gd name="T3" fmla="*/ 2147483647 h 527"/>
              <a:gd name="T4" fmla="*/ 2147483647 w 1588"/>
              <a:gd name="T5" fmla="*/ 2147483647 h 527"/>
              <a:gd name="T6" fmla="*/ 2147483647 w 1588"/>
              <a:gd name="T7" fmla="*/ 2147483647 h 527"/>
              <a:gd name="T8" fmla="*/ 2147483647 w 1588"/>
              <a:gd name="T9" fmla="*/ 2147483647 h 527"/>
              <a:gd name="T10" fmla="*/ 2147483647 w 1588"/>
              <a:gd name="T11" fmla="*/ 2147483647 h 527"/>
              <a:gd name="T12" fmla="*/ 2147483647 w 1588"/>
              <a:gd name="T13" fmla="*/ 2147483647 h 527"/>
              <a:gd name="T14" fmla="*/ 2147483647 w 1588"/>
              <a:gd name="T15" fmla="*/ 2147483647 h 527"/>
              <a:gd name="T16" fmla="*/ 2147483647 w 1588"/>
              <a:gd name="T17" fmla="*/ 2147483647 h 527"/>
              <a:gd name="T18" fmla="*/ 2147483647 w 1588"/>
              <a:gd name="T19" fmla="*/ 2147483647 h 527"/>
              <a:gd name="T20" fmla="*/ 2147483647 w 1588"/>
              <a:gd name="T21" fmla="*/ 2147483647 h 527"/>
              <a:gd name="T22" fmla="*/ 2147483647 w 1588"/>
              <a:gd name="T23" fmla="*/ 2147483647 h 527"/>
              <a:gd name="T24" fmla="*/ 2147483647 w 1588"/>
              <a:gd name="T25" fmla="*/ 2147483647 h 527"/>
              <a:gd name="T26" fmla="*/ 2147483647 w 1588"/>
              <a:gd name="T27" fmla="*/ 2147483647 h 527"/>
              <a:gd name="T28" fmla="*/ 0 w 1588"/>
              <a:gd name="T29" fmla="*/ 2147483647 h 52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8" h="527">
                <a:moveTo>
                  <a:pt x="1587" y="0"/>
                </a:moveTo>
                <a:lnTo>
                  <a:pt x="1240" y="24"/>
                </a:lnTo>
                <a:lnTo>
                  <a:pt x="1068" y="38"/>
                </a:lnTo>
                <a:lnTo>
                  <a:pt x="909" y="52"/>
                </a:lnTo>
                <a:lnTo>
                  <a:pt x="758" y="71"/>
                </a:lnTo>
                <a:lnTo>
                  <a:pt x="620" y="94"/>
                </a:lnTo>
                <a:lnTo>
                  <a:pt x="498" y="118"/>
                </a:lnTo>
                <a:lnTo>
                  <a:pt x="390" y="150"/>
                </a:lnTo>
                <a:lnTo>
                  <a:pt x="296" y="183"/>
                </a:lnTo>
                <a:lnTo>
                  <a:pt x="224" y="226"/>
                </a:lnTo>
                <a:lnTo>
                  <a:pt x="167" y="268"/>
                </a:lnTo>
                <a:lnTo>
                  <a:pt x="123" y="315"/>
                </a:lnTo>
                <a:lnTo>
                  <a:pt x="80" y="367"/>
                </a:lnTo>
                <a:lnTo>
                  <a:pt x="51" y="418"/>
                </a:lnTo>
                <a:lnTo>
                  <a:pt x="0" y="526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55"/>
          <p:cNvSpPr>
            <a:spLocks noChangeShapeType="1"/>
          </p:cNvSpPr>
          <p:nvPr/>
        </p:nvSpPr>
        <p:spPr bwMode="auto">
          <a:xfrm flipH="1" flipV="1">
            <a:off x="7239000" y="3276600"/>
            <a:ext cx="293688" cy="176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Line 58"/>
          <p:cNvSpPr>
            <a:spLocks noChangeShapeType="1"/>
          </p:cNvSpPr>
          <p:nvPr/>
        </p:nvSpPr>
        <p:spPr bwMode="auto">
          <a:xfrm flipH="1" flipV="1">
            <a:off x="6905625" y="2770188"/>
            <a:ext cx="622300" cy="93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60"/>
          <p:cNvSpPr>
            <a:spLocks noChangeArrowheads="1"/>
          </p:cNvSpPr>
          <p:nvPr/>
        </p:nvSpPr>
        <p:spPr bwMode="auto">
          <a:xfrm>
            <a:off x="4441825" y="5334000"/>
            <a:ext cx="46799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 dirty="0">
                <a:latin typeface="Arial Narrow" pitchFamily="34" charset="0"/>
              </a:rPr>
              <a:t>NOTE:  PCI INFORMATION QUALIFIED IN COMPOSITE DATA ELEMENT </a:t>
            </a:r>
            <a:r>
              <a:rPr lang="en-US" sz="1200" b="1" i="1" dirty="0" smtClean="0">
                <a:latin typeface="Arial Narrow" pitchFamily="34" charset="0"/>
              </a:rPr>
              <a:t>C827/7511</a:t>
            </a:r>
            <a:r>
              <a:rPr lang="en-US" sz="1200" b="1" i="1" dirty="0">
                <a:latin typeface="Arial Narrow" pitchFamily="34" charset="0"/>
              </a:rPr>
              <a:t>; DATA PROVIDED IN COMPOSITE DATA ELEMENT C210/7102</a:t>
            </a:r>
          </a:p>
        </p:txBody>
      </p:sp>
      <p:sp>
        <p:nvSpPr>
          <p:cNvPr id="6168" name="Rectangle 62"/>
          <p:cNvSpPr>
            <a:spLocks noChangeArrowheads="1"/>
          </p:cNvSpPr>
          <p:nvPr/>
        </p:nvSpPr>
        <p:spPr bwMode="auto">
          <a:xfrm>
            <a:off x="7239000" y="3775075"/>
            <a:ext cx="1828800" cy="1446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 dirty="0">
                <a:latin typeface="Arial Narrow" pitchFamily="34" charset="0"/>
              </a:rPr>
              <a:t>REFERENCE SUB-BLOCK #2</a:t>
            </a:r>
            <a:r>
              <a:rPr lang="en-US" sz="1000" dirty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DATE: SPECIFY TYPE, E.G. SHIP, PACK, MANUFACTURING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CONTAINER TYPE: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BASED ON CUSTOMER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REQUIREMENTS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GROSS WEIGHT: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                  ROUND – NO DECIMAL</a:t>
            </a:r>
          </a:p>
        </p:txBody>
      </p:sp>
      <p:sp>
        <p:nvSpPr>
          <p:cNvPr id="6169" name="Rectangle 63"/>
          <p:cNvSpPr>
            <a:spLocks noChangeArrowheads="1"/>
          </p:cNvSpPr>
          <p:nvPr/>
        </p:nvSpPr>
        <p:spPr bwMode="auto">
          <a:xfrm>
            <a:off x="6705600" y="1997075"/>
            <a:ext cx="1981200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MATERIAL HANDLING CODE FROM</a:t>
            </a:r>
          </a:p>
          <a:p>
            <a:r>
              <a:rPr lang="en-US" sz="1000" dirty="0">
                <a:latin typeface="Arial Narrow" pitchFamily="34" charset="0"/>
              </a:rPr>
              <a:t>EDIFACT DELFOR </a:t>
            </a:r>
            <a:r>
              <a:rPr lang="en-US" sz="1000" dirty="0" smtClean="0">
                <a:latin typeface="Arial Narrow" pitchFamily="34" charset="0"/>
              </a:rPr>
              <a:t>PCI SEGMENT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6170" name="Rectangle 64"/>
          <p:cNvSpPr>
            <a:spLocks noChangeArrowheads="1"/>
          </p:cNvSpPr>
          <p:nvPr/>
        </p:nvSpPr>
        <p:spPr bwMode="auto">
          <a:xfrm>
            <a:off x="7353300" y="2644775"/>
            <a:ext cx="1752600" cy="705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 dirty="0">
                <a:latin typeface="Arial Narrow" pitchFamily="34" charset="0"/>
              </a:rPr>
              <a:t>REFERENCE SUB-BLOCK #1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CUSTOMER REQUESTED </a:t>
            </a:r>
            <a:r>
              <a:rPr lang="en-US" sz="1000" dirty="0" smtClean="0">
                <a:latin typeface="Arial Narrow" pitchFamily="34" charset="0"/>
              </a:rPr>
              <a:t>PO NUMBER AND PO LINE NUMBER </a:t>
            </a:r>
            <a:r>
              <a:rPr lang="en-US" sz="1000" dirty="0">
                <a:latin typeface="Arial Narrow" pitchFamily="34" charset="0"/>
              </a:rPr>
              <a:t>FROM DELFOR </a:t>
            </a:r>
            <a:r>
              <a:rPr lang="en-US" sz="1000" dirty="0" smtClean="0">
                <a:latin typeface="Arial Narrow" pitchFamily="34" charset="0"/>
              </a:rPr>
              <a:t>RFF SEGMENTS</a:t>
            </a:r>
            <a:endParaRPr lang="en-US" sz="1000" dirty="0">
              <a:latin typeface="Arial Narrow" pitchFamily="34" charset="0"/>
            </a:endParaRPr>
          </a:p>
        </p:txBody>
      </p:sp>
      <p:sp>
        <p:nvSpPr>
          <p:cNvPr id="6171" name="Rectangle 65"/>
          <p:cNvSpPr>
            <a:spLocks noChangeArrowheads="1"/>
          </p:cNvSpPr>
          <p:nvPr/>
        </p:nvSpPr>
        <p:spPr bwMode="auto">
          <a:xfrm>
            <a:off x="7497762" y="3302000"/>
            <a:ext cx="1533525" cy="468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>
                <a:latin typeface="Arial Narrow" pitchFamily="34" charset="0"/>
              </a:rPr>
              <a:t>OPTIONAL SPECIAL SYMBOL</a:t>
            </a:r>
            <a:r>
              <a:rPr lang="en-US" sz="1000">
                <a:latin typeface="Arial Narrow" pitchFamily="34" charset="0"/>
              </a:rPr>
              <a:t> (EG: CRITICAL PART, SAFETY, ETC.)</a:t>
            </a:r>
          </a:p>
        </p:txBody>
      </p:sp>
      <p:sp>
        <p:nvSpPr>
          <p:cNvPr id="6172" name="Line 66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Freeform 98"/>
          <p:cNvSpPr>
            <a:spLocks/>
          </p:cNvSpPr>
          <p:nvPr/>
        </p:nvSpPr>
        <p:spPr bwMode="auto">
          <a:xfrm>
            <a:off x="6492875" y="981075"/>
            <a:ext cx="1293813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Rectangle 99"/>
          <p:cNvSpPr>
            <a:spLocks noChangeArrowheads="1"/>
          </p:cNvSpPr>
          <p:nvPr/>
        </p:nvSpPr>
        <p:spPr bwMode="auto">
          <a:xfrm>
            <a:off x="7010400" y="244475"/>
            <a:ext cx="2046288" cy="1474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sz="1000" dirty="0">
                <a:latin typeface="Arial Narrow" pitchFamily="34" charset="0"/>
              </a:rPr>
              <a:t>ENCODED 2D BAR CODE DATA SHALL INCLUDE PART NUMBER, PART QUANTITY, LICENSE PLATE,</a:t>
            </a:r>
          </a:p>
          <a:p>
            <a:r>
              <a:rPr lang="en-US" sz="1000" dirty="0" smtClean="0">
                <a:latin typeface="Arial Narrow" pitchFamily="34" charset="0"/>
              </a:rPr>
              <a:t>DOCK</a:t>
            </a:r>
            <a:r>
              <a:rPr lang="en-US" sz="1000" dirty="0">
                <a:latin typeface="Arial Narrow" pitchFamily="34" charset="0"/>
              </a:rPr>
              <a:t>, MATERIAL HANDLING CODE, </a:t>
            </a:r>
          </a:p>
          <a:p>
            <a:r>
              <a:rPr lang="en-US" sz="1000" dirty="0">
                <a:latin typeface="Arial Narrow" pitchFamily="34" charset="0"/>
              </a:rPr>
              <a:t>REFERENCE#1 (</a:t>
            </a:r>
            <a:r>
              <a:rPr lang="en-US" sz="1000" i="1" dirty="0">
                <a:latin typeface="Arial Narrow" pitchFamily="34" charset="0"/>
              </a:rPr>
              <a:t>DEPENDS ON BUSINESS REQUIREMENT</a:t>
            </a:r>
            <a:r>
              <a:rPr lang="en-US" sz="1000" dirty="0">
                <a:latin typeface="Arial Narrow" pitchFamily="34" charset="0"/>
              </a:rPr>
              <a:t>).</a:t>
            </a:r>
          </a:p>
          <a:p>
            <a:endParaRPr lang="en-US" sz="1000" dirty="0">
              <a:latin typeface="Arial Narrow" pitchFamily="34" charset="0"/>
            </a:endParaRPr>
          </a:p>
          <a:p>
            <a:r>
              <a:rPr lang="en-US" sz="1000" dirty="0">
                <a:latin typeface="Arial Narrow" pitchFamily="34" charset="0"/>
              </a:rPr>
              <a:t>ADDITIONAL RECOMMENDED DATA:, CONTAINER TYPE, WEIGHT</a:t>
            </a:r>
          </a:p>
        </p:txBody>
      </p:sp>
      <p:grpSp>
        <p:nvGrpSpPr>
          <p:cNvPr id="6175" name="Group 181"/>
          <p:cNvGrpSpPr>
            <a:grpSpLocks/>
          </p:cNvGrpSpPr>
          <p:nvPr/>
        </p:nvGrpSpPr>
        <p:grpSpPr bwMode="auto">
          <a:xfrm>
            <a:off x="-12700" y="5846763"/>
            <a:ext cx="9182100" cy="984250"/>
            <a:chOff x="-8" y="3652"/>
            <a:chExt cx="5784" cy="620"/>
          </a:xfrm>
        </p:grpSpPr>
        <p:sp>
          <p:nvSpPr>
            <p:cNvPr id="6176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39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Rectangle 40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Rectangle 67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Rectangle 68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Rectangle 6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Rectangle 7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Rectangle 71"/>
            <p:cNvSpPr>
              <a:spLocks noChangeArrowheads="1"/>
            </p:cNvSpPr>
            <p:nvPr/>
          </p:nvSpPr>
          <p:spPr bwMode="auto">
            <a:xfrm>
              <a:off x="5159" y="4010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10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6185" name="Rectangle 72"/>
            <p:cNvSpPr>
              <a:spLocks noChangeArrowheads="1"/>
            </p:cNvSpPr>
            <p:nvPr/>
          </p:nvSpPr>
          <p:spPr bwMode="auto">
            <a:xfrm>
              <a:off x="2882" y="3970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6186" name="Rectangle 73"/>
            <p:cNvSpPr>
              <a:spLocks noChangeArrowheads="1"/>
            </p:cNvSpPr>
            <p:nvPr/>
          </p:nvSpPr>
          <p:spPr bwMode="auto">
            <a:xfrm>
              <a:off x="1466" y="3672"/>
              <a:ext cx="2306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6187" name="Rectangle 74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6188" name="Rectangle 75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6189" name="Rectangle 7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Rectangle 7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Rectangle 80"/>
            <p:cNvSpPr>
              <a:spLocks noChangeArrowheads="1"/>
            </p:cNvSpPr>
            <p:nvPr/>
          </p:nvSpPr>
          <p:spPr bwMode="auto">
            <a:xfrm>
              <a:off x="37" y="3968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6192" name="Rectangle 81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6193" name="Rectangle 82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6194" name="Rectangle 83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Rectangle 84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Rectangle 85"/>
            <p:cNvSpPr>
              <a:spLocks noChangeArrowheads="1"/>
            </p:cNvSpPr>
            <p:nvPr/>
          </p:nvSpPr>
          <p:spPr bwMode="auto">
            <a:xfrm>
              <a:off x="2882" y="3969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6197" name="Rectangle 86"/>
            <p:cNvSpPr>
              <a:spLocks noChangeArrowheads="1"/>
            </p:cNvSpPr>
            <p:nvPr/>
          </p:nvSpPr>
          <p:spPr bwMode="auto">
            <a:xfrm>
              <a:off x="1632" y="3964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6198" name="Rectangle 87"/>
            <p:cNvSpPr>
              <a:spLocks noChangeArrowheads="1"/>
            </p:cNvSpPr>
            <p:nvPr/>
          </p:nvSpPr>
          <p:spPr bwMode="auto">
            <a:xfrm>
              <a:off x="2277" y="3963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6199" name="Rectangle 88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Rectangle 89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Rectangle 90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Rectangle 91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Rectangle 92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Rectangle 93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Rectangle 94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Rectangle 95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Rectangle 96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105" name="Rectangle 15"/>
          <p:cNvSpPr>
            <a:spLocks noChangeArrowheads="1"/>
          </p:cNvSpPr>
          <p:nvPr/>
        </p:nvSpPr>
        <p:spPr bwMode="auto">
          <a:xfrm>
            <a:off x="2516981" y="644207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6" name="Rectangle 16"/>
          <p:cNvSpPr>
            <a:spLocks noChangeArrowheads="1"/>
          </p:cNvSpPr>
          <p:nvPr/>
        </p:nvSpPr>
        <p:spPr bwMode="auto">
          <a:xfrm>
            <a:off x="3690938" y="6448425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7" name="Rectangle 153"/>
          <p:cNvSpPr>
            <a:spLocks noChangeArrowheads="1"/>
          </p:cNvSpPr>
          <p:nvPr/>
        </p:nvSpPr>
        <p:spPr bwMode="auto">
          <a:xfrm>
            <a:off x="3579813" y="2459037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8" name="Rectangle 156"/>
          <p:cNvSpPr>
            <a:spLocks noChangeArrowheads="1"/>
          </p:cNvSpPr>
          <p:nvPr/>
        </p:nvSpPr>
        <p:spPr bwMode="auto">
          <a:xfrm>
            <a:off x="5738814" y="2586831"/>
            <a:ext cx="1558923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 smtClean="0">
                <a:latin typeface="Arial Narrow" pitchFamily="34" charset="0"/>
              </a:rPr>
              <a:t>504123-00120</a:t>
            </a:r>
            <a:endParaRPr lang="en-US" sz="20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21"/>
          <p:cNvGrpSpPr>
            <a:grpSpLocks/>
          </p:cNvGrpSpPr>
          <p:nvPr/>
        </p:nvGrpSpPr>
        <p:grpSpPr bwMode="auto">
          <a:xfrm>
            <a:off x="1770063" y="1574800"/>
            <a:ext cx="5659437" cy="3684588"/>
            <a:chOff x="1115" y="992"/>
            <a:chExt cx="3565" cy="2321"/>
          </a:xfrm>
        </p:grpSpPr>
        <p:grpSp>
          <p:nvGrpSpPr>
            <p:cNvPr id="6210" name="Group 141"/>
            <p:cNvGrpSpPr>
              <a:grpSpLocks/>
            </p:cNvGrpSpPr>
            <p:nvPr/>
          </p:nvGrpSpPr>
          <p:grpSpPr bwMode="auto">
            <a:xfrm>
              <a:off x="1152" y="1003"/>
              <a:ext cx="3456" cy="2310"/>
              <a:chOff x="1152" y="985"/>
              <a:chExt cx="3456" cy="2310"/>
            </a:xfrm>
          </p:grpSpPr>
          <p:sp>
            <p:nvSpPr>
              <p:cNvPr id="6237" name="Rectangle 142"/>
              <p:cNvSpPr>
                <a:spLocks noChangeArrowheads="1"/>
              </p:cNvSpPr>
              <p:nvPr/>
            </p:nvSpPr>
            <p:spPr bwMode="auto">
              <a:xfrm>
                <a:off x="1152" y="991"/>
                <a:ext cx="3456" cy="23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8" name="Line 143"/>
              <p:cNvSpPr>
                <a:spLocks noChangeShapeType="1"/>
              </p:cNvSpPr>
              <p:nvPr/>
            </p:nvSpPr>
            <p:spPr bwMode="auto">
              <a:xfrm>
                <a:off x="1152" y="1568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39" name="Line 144"/>
              <p:cNvSpPr>
                <a:spLocks noChangeShapeType="1"/>
              </p:cNvSpPr>
              <p:nvPr/>
            </p:nvSpPr>
            <p:spPr bwMode="auto">
              <a:xfrm>
                <a:off x="1152" y="1855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0" name="Line 145"/>
              <p:cNvSpPr>
                <a:spLocks noChangeShapeType="1"/>
              </p:cNvSpPr>
              <p:nvPr/>
            </p:nvSpPr>
            <p:spPr bwMode="auto">
              <a:xfrm>
                <a:off x="1152" y="2143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1" name="Line 146"/>
              <p:cNvSpPr>
                <a:spLocks noChangeShapeType="1"/>
              </p:cNvSpPr>
              <p:nvPr/>
            </p:nvSpPr>
            <p:spPr bwMode="auto">
              <a:xfrm>
                <a:off x="1152" y="2719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2" name="Line 147"/>
              <p:cNvSpPr>
                <a:spLocks noChangeShapeType="1"/>
              </p:cNvSpPr>
              <p:nvPr/>
            </p:nvSpPr>
            <p:spPr bwMode="auto">
              <a:xfrm>
                <a:off x="2016" y="985"/>
                <a:ext cx="0" cy="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3" name="Line 148"/>
              <p:cNvSpPr>
                <a:spLocks noChangeShapeType="1"/>
              </p:cNvSpPr>
              <p:nvPr/>
            </p:nvSpPr>
            <p:spPr bwMode="auto">
              <a:xfrm>
                <a:off x="3339" y="993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4" name="Line 149"/>
              <p:cNvSpPr>
                <a:spLocks noChangeShapeType="1"/>
              </p:cNvSpPr>
              <p:nvPr/>
            </p:nvSpPr>
            <p:spPr bwMode="auto">
              <a:xfrm>
                <a:off x="3637" y="2143"/>
                <a:ext cx="0" cy="57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5" name="Line 150"/>
              <p:cNvSpPr>
                <a:spLocks noChangeShapeType="1"/>
              </p:cNvSpPr>
              <p:nvPr/>
            </p:nvSpPr>
            <p:spPr bwMode="auto">
              <a:xfrm>
                <a:off x="3344" y="2719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6" name="Line 151"/>
              <p:cNvSpPr>
                <a:spLocks noChangeShapeType="1"/>
              </p:cNvSpPr>
              <p:nvPr/>
            </p:nvSpPr>
            <p:spPr bwMode="auto">
              <a:xfrm>
                <a:off x="2239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47" name="Line 152"/>
              <p:cNvSpPr>
                <a:spLocks noChangeShapeType="1"/>
              </p:cNvSpPr>
              <p:nvPr/>
            </p:nvSpPr>
            <p:spPr bwMode="auto">
              <a:xfrm>
                <a:off x="3553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11" name="Text Box 153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6212" name="Group 154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6235" name="Text Box 155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6236" name="Text Box 156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grpSp>
          <p:nvGrpSpPr>
            <p:cNvPr id="6213" name="Group 157"/>
            <p:cNvGrpSpPr>
              <a:grpSpLocks/>
            </p:cNvGrpSpPr>
            <p:nvPr/>
          </p:nvGrpSpPr>
          <p:grpSpPr bwMode="auto">
            <a:xfrm>
              <a:off x="1120" y="1558"/>
              <a:ext cx="584" cy="378"/>
              <a:chOff x="1120" y="1558"/>
              <a:chExt cx="584" cy="378"/>
            </a:xfrm>
          </p:grpSpPr>
          <p:sp>
            <p:nvSpPr>
              <p:cNvPr id="6233" name="Rectangle 158"/>
              <p:cNvSpPr>
                <a:spLocks noChangeArrowheads="1"/>
              </p:cNvSpPr>
              <p:nvPr/>
            </p:nvSpPr>
            <p:spPr bwMode="auto">
              <a:xfrm>
                <a:off x="1192" y="1600"/>
                <a:ext cx="512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3600" b="1">
                    <a:latin typeface="Arial Narrow" pitchFamily="34" charset="0"/>
                  </a:rPr>
                  <a:t>160</a:t>
                </a:r>
              </a:p>
            </p:txBody>
          </p:sp>
          <p:sp>
            <p:nvSpPr>
              <p:cNvPr id="6234" name="Text Box 159"/>
              <p:cNvSpPr txBox="1">
                <a:spLocks noChangeArrowheads="1"/>
              </p:cNvSpPr>
              <p:nvPr/>
            </p:nvSpPr>
            <p:spPr bwMode="auto">
              <a:xfrm>
                <a:off x="1120" y="1558"/>
                <a:ext cx="329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QUANTITY:</a:t>
                </a:r>
              </a:p>
            </p:txBody>
          </p:sp>
        </p:grpSp>
        <p:sp>
          <p:nvSpPr>
            <p:cNvPr id="6232" name="Text Box 162"/>
            <p:cNvSpPr txBox="1">
              <a:spLocks noChangeArrowheads="1"/>
            </p:cNvSpPr>
            <p:nvPr/>
          </p:nvSpPr>
          <p:spPr bwMode="auto">
            <a:xfrm>
              <a:off x="2208" y="1559"/>
              <a:ext cx="67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 dirty="0">
                  <a:latin typeface="Arial Narrow" pitchFamily="34" charset="0"/>
                </a:rPr>
                <a:t>MATERIAL HANDLING CODE:</a:t>
              </a:r>
            </a:p>
          </p:txBody>
        </p:sp>
        <p:sp>
          <p:nvSpPr>
            <p:cNvPr id="6230" name="Text Box 165"/>
            <p:cNvSpPr txBox="1">
              <a:spLocks noChangeArrowheads="1"/>
            </p:cNvSpPr>
            <p:nvPr/>
          </p:nvSpPr>
          <p:spPr bwMode="auto">
            <a:xfrm>
              <a:off x="3519" y="1558"/>
              <a:ext cx="36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REFERENCE:</a:t>
              </a:r>
            </a:p>
          </p:txBody>
        </p:sp>
        <p:grpSp>
          <p:nvGrpSpPr>
            <p:cNvPr id="6216" name="Group 166"/>
            <p:cNvGrpSpPr>
              <a:grpSpLocks/>
            </p:cNvGrpSpPr>
            <p:nvPr/>
          </p:nvGrpSpPr>
          <p:grpSpPr bwMode="auto">
            <a:xfrm>
              <a:off x="1133" y="1776"/>
              <a:ext cx="3411" cy="483"/>
              <a:chOff x="1133" y="1776"/>
              <a:chExt cx="3411" cy="483"/>
            </a:xfrm>
          </p:grpSpPr>
          <p:sp>
            <p:nvSpPr>
              <p:cNvPr id="6224" name="Rectangle 167"/>
              <p:cNvSpPr>
                <a:spLocks noChangeArrowheads="1"/>
              </p:cNvSpPr>
              <p:nvPr/>
            </p:nvSpPr>
            <p:spPr bwMode="auto">
              <a:xfrm>
                <a:off x="1133" y="1865"/>
                <a:ext cx="28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PART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NUMBER</a:t>
                </a:r>
              </a:p>
            </p:txBody>
          </p:sp>
          <p:sp>
            <p:nvSpPr>
              <p:cNvPr id="6225" name="Rectangle 168"/>
              <p:cNvSpPr>
                <a:spLocks noChangeArrowheads="1"/>
              </p:cNvSpPr>
              <p:nvPr/>
            </p:nvSpPr>
            <p:spPr bwMode="auto">
              <a:xfrm>
                <a:off x="1341" y="1776"/>
                <a:ext cx="1416" cy="4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4400" b="1">
                    <a:latin typeface="Arial Narrow" pitchFamily="34" charset="0"/>
                  </a:rPr>
                  <a:t>12345678</a:t>
                </a:r>
              </a:p>
            </p:txBody>
          </p:sp>
          <p:grpSp>
            <p:nvGrpSpPr>
              <p:cNvPr id="6226" name="Group 169"/>
              <p:cNvGrpSpPr>
                <a:grpSpLocks/>
              </p:cNvGrpSpPr>
              <p:nvPr/>
            </p:nvGrpSpPr>
            <p:grpSpPr bwMode="auto">
              <a:xfrm>
                <a:off x="4292" y="1897"/>
                <a:ext cx="252" cy="240"/>
                <a:chOff x="4292" y="1617"/>
                <a:chExt cx="252" cy="240"/>
              </a:xfrm>
            </p:grpSpPr>
            <p:sp>
              <p:nvSpPr>
                <p:cNvPr id="6227" name="Oval 170"/>
                <p:cNvSpPr>
                  <a:spLocks noChangeArrowheads="1"/>
                </p:cNvSpPr>
                <p:nvPr/>
              </p:nvSpPr>
              <p:spPr bwMode="auto">
                <a:xfrm>
                  <a:off x="4292" y="1617"/>
                  <a:ext cx="252" cy="24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28" name="AutoShape 171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4328" y="1659"/>
                  <a:ext cx="180" cy="192"/>
                </a:xfrm>
                <a:prstGeom prst="triangle">
                  <a:avLst>
                    <a:gd name="adj" fmla="val 49796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6217" name="Group 172"/>
            <p:cNvGrpSpPr>
              <a:grpSpLocks/>
            </p:cNvGrpSpPr>
            <p:nvPr/>
          </p:nvGrpSpPr>
          <p:grpSpPr bwMode="auto">
            <a:xfrm>
              <a:off x="1144" y="2152"/>
              <a:ext cx="2517" cy="625"/>
              <a:chOff x="1144" y="2152"/>
              <a:chExt cx="2517" cy="625"/>
            </a:xfrm>
          </p:grpSpPr>
          <p:pic>
            <p:nvPicPr>
              <p:cNvPr id="6221" name="Picture 173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2256"/>
                <a:ext cx="2365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6222" name="Rectangle 174"/>
              <p:cNvSpPr>
                <a:spLocks noChangeArrowheads="1"/>
              </p:cNvSpPr>
              <p:nvPr/>
            </p:nvSpPr>
            <p:spPr bwMode="auto">
              <a:xfrm>
                <a:off x="1144" y="2152"/>
                <a:ext cx="508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600" b="1">
                    <a:latin typeface="Arial Narrow" pitchFamily="34" charset="0"/>
                  </a:rPr>
                  <a:t>LICENSE PLATE (1J)</a:t>
                </a:r>
              </a:p>
            </p:txBody>
          </p:sp>
          <p:sp>
            <p:nvSpPr>
              <p:cNvPr id="6223" name="Rectangle 175"/>
              <p:cNvSpPr>
                <a:spLocks noChangeArrowheads="1"/>
              </p:cNvSpPr>
              <p:nvPr/>
            </p:nvSpPr>
            <p:spPr bwMode="auto">
              <a:xfrm>
                <a:off x="1288" y="2488"/>
                <a:ext cx="22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b="1">
                    <a:latin typeface="Arial Narrow" pitchFamily="34" charset="0"/>
                  </a:rPr>
                  <a:t>UN  123456789  A2B4C6D8E</a:t>
                </a:r>
              </a:p>
            </p:txBody>
          </p:sp>
        </p:grpSp>
        <p:sp>
          <p:nvSpPr>
            <p:cNvPr id="6218" name="Rectangle 176"/>
            <p:cNvSpPr>
              <a:spLocks noChangeArrowheads="1"/>
            </p:cNvSpPr>
            <p:nvPr/>
          </p:nvSpPr>
          <p:spPr bwMode="auto">
            <a:xfrm>
              <a:off x="3615" y="2146"/>
              <a:ext cx="1065" cy="6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DATE PACKAGED: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2600" b="1" dirty="0">
                  <a:latin typeface="Arial Narrow" pitchFamily="34" charset="0"/>
                </a:rPr>
                <a:t>24SEP2001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CONTAINER TYPE: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400" b="1" dirty="0">
                  <a:latin typeface="Arial Narrow" pitchFamily="34" charset="0"/>
                </a:rPr>
                <a:t> SC151208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GROSS WEIGHT: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400" b="1" dirty="0">
                  <a:latin typeface="Arial Narrow" pitchFamily="34" charset="0"/>
                </a:rPr>
                <a:t>10 KG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</a:p>
          </p:txBody>
        </p:sp>
        <p:pic>
          <p:nvPicPr>
            <p:cNvPr id="6220" name="Picture 17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8" y="1088"/>
              <a:ext cx="100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147" name="Rectangle 38"/>
          <p:cNvSpPr>
            <a:spLocks noChangeArrowheads="1"/>
          </p:cNvSpPr>
          <p:nvPr/>
        </p:nvSpPr>
        <p:spPr bwMode="auto">
          <a:xfrm>
            <a:off x="1825625" y="4524375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1"/>
          <p:cNvSpPr>
            <a:spLocks noChangeArrowheads="1"/>
          </p:cNvSpPr>
          <p:nvPr/>
        </p:nvSpPr>
        <p:spPr bwMode="auto">
          <a:xfrm>
            <a:off x="22225" y="5334000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6149" name="Rectangle 42"/>
          <p:cNvSpPr>
            <a:spLocks noChangeArrowheads="1"/>
          </p:cNvSpPr>
          <p:nvPr/>
        </p:nvSpPr>
        <p:spPr bwMode="auto">
          <a:xfrm>
            <a:off x="1281906" y="176268"/>
            <a:ext cx="408195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u="sng" dirty="0">
                <a:latin typeface="Arial Narrow" pitchFamily="34" charset="0"/>
              </a:rPr>
              <a:t>DATA </a:t>
            </a:r>
            <a:r>
              <a:rPr lang="en-US" sz="1800" b="1" u="sng" dirty="0" smtClean="0">
                <a:latin typeface="Arial Narrow" pitchFamily="34" charset="0"/>
              </a:rPr>
              <a:t>SOURCES FOR NON EDI SUPPLIERS</a:t>
            </a:r>
            <a:endParaRPr lang="en-US" sz="1800" b="1" u="sng" dirty="0">
              <a:latin typeface="Arial Narrow" pitchFamily="34" charset="0"/>
            </a:endParaRPr>
          </a:p>
        </p:txBody>
      </p:sp>
      <p:sp>
        <p:nvSpPr>
          <p:cNvPr id="6150" name="Freeform 43"/>
          <p:cNvSpPr>
            <a:spLocks/>
          </p:cNvSpPr>
          <p:nvPr/>
        </p:nvSpPr>
        <p:spPr bwMode="auto">
          <a:xfrm>
            <a:off x="4270375" y="1006475"/>
            <a:ext cx="1293813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Rectangle 44"/>
          <p:cNvSpPr>
            <a:spLocks noChangeArrowheads="1"/>
          </p:cNvSpPr>
          <p:nvPr/>
        </p:nvSpPr>
        <p:spPr bwMode="auto">
          <a:xfrm>
            <a:off x="5257800" y="168275"/>
            <a:ext cx="1535113" cy="889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</a:t>
            </a:r>
            <a:r>
              <a:rPr lang="en-US" sz="1000" dirty="0" smtClean="0">
                <a:latin typeface="Arial Narrow" pitchFamily="34" charset="0"/>
              </a:rPr>
              <a:t>BASED</a:t>
            </a:r>
            <a:endParaRPr lang="en-US" sz="1000" strike="sngStrike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en-US" sz="1000" dirty="0" smtClean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 smtClean="0">
                <a:latin typeface="Arial Narrow" pitchFamily="34" charset="0"/>
              </a:rPr>
              <a:t>ATI PO LINE SHIPPING ADDRESS </a:t>
            </a:r>
          </a:p>
        </p:txBody>
      </p:sp>
      <p:sp>
        <p:nvSpPr>
          <p:cNvPr id="6152" name="Line 45"/>
          <p:cNvSpPr>
            <a:spLocks noChangeShapeType="1"/>
          </p:cNvSpPr>
          <p:nvPr/>
        </p:nvSpPr>
        <p:spPr bwMode="auto">
          <a:xfrm>
            <a:off x="1511300" y="2593975"/>
            <a:ext cx="422275" cy="1174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46"/>
          <p:cNvSpPr>
            <a:spLocks noChangeArrowheads="1"/>
          </p:cNvSpPr>
          <p:nvPr/>
        </p:nvSpPr>
        <p:spPr bwMode="auto">
          <a:xfrm>
            <a:off x="0" y="2771775"/>
            <a:ext cx="1600200" cy="7127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CUSTOMER PART NUMBER MUST MATCH CUSTOMER ORDER</a:t>
            </a:r>
          </a:p>
        </p:txBody>
      </p:sp>
      <p:sp>
        <p:nvSpPr>
          <p:cNvPr id="6154" name="Rectangle 47"/>
          <p:cNvSpPr>
            <a:spLocks noChangeArrowheads="1"/>
          </p:cNvSpPr>
          <p:nvPr/>
        </p:nvSpPr>
        <p:spPr bwMode="auto">
          <a:xfrm>
            <a:off x="0" y="2133600"/>
            <a:ext cx="1666875" cy="468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(QUANTITY SHOULD MATCH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CUSTOMER ORDER)</a:t>
            </a:r>
          </a:p>
        </p:txBody>
      </p:sp>
      <p:sp>
        <p:nvSpPr>
          <p:cNvPr id="6155" name="Line 48"/>
          <p:cNvSpPr>
            <a:spLocks noChangeShapeType="1"/>
          </p:cNvSpPr>
          <p:nvPr/>
        </p:nvSpPr>
        <p:spPr bwMode="auto">
          <a:xfrm flipV="1">
            <a:off x="1698625" y="3802063"/>
            <a:ext cx="269875" cy="150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49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6157" name="Rectangle 50"/>
          <p:cNvSpPr>
            <a:spLocks noChangeArrowheads="1"/>
          </p:cNvSpPr>
          <p:nvPr/>
        </p:nvSpPr>
        <p:spPr bwMode="auto">
          <a:xfrm>
            <a:off x="609600" y="4486275"/>
            <a:ext cx="1333500" cy="787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UNRESTRICTED AREA OF LABEL FOR SUPPLIER’S USE</a:t>
            </a:r>
          </a:p>
          <a:p>
            <a:pPr>
              <a:lnSpc>
                <a:spcPct val="80000"/>
              </a:lnSpc>
            </a:pPr>
            <a:r>
              <a:rPr lang="en-US" sz="800" i="1">
                <a:latin typeface="Arial Narrow" pitchFamily="34" charset="0"/>
              </a:rPr>
              <a:t>NOTE - USE APPROPRATE DIs AND DATA SYNTAX FOR ALL BAR CODES</a:t>
            </a:r>
            <a:r>
              <a:rPr lang="en-US" sz="1000">
                <a:latin typeface="Arial Narrow" pitchFamily="34" charset="0"/>
              </a:rPr>
              <a:t> </a:t>
            </a:r>
          </a:p>
        </p:txBody>
      </p:sp>
      <p:sp>
        <p:nvSpPr>
          <p:cNvPr id="6158" name="Line 51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52"/>
          <p:cNvSpPr>
            <a:spLocks noChangeArrowheads="1"/>
          </p:cNvSpPr>
          <p:nvPr/>
        </p:nvSpPr>
        <p:spPr bwMode="auto">
          <a:xfrm>
            <a:off x="457200" y="930275"/>
            <a:ext cx="1752600" cy="5822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</a:t>
            </a:r>
            <a:endParaRPr lang="en-US" sz="1000" strike="sngStrike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NOTE:  SUPPLIER CONTACT (PHONE OR E-MAIL) IS </a:t>
            </a:r>
            <a:r>
              <a:rPr lang="en-US" sz="1000" dirty="0" smtClean="0">
                <a:latin typeface="Arial Narrow" pitchFamily="34" charset="0"/>
              </a:rPr>
              <a:t>OPTIONAL</a:t>
            </a:r>
            <a:endParaRPr lang="en-US" sz="1000" dirty="0">
              <a:latin typeface="Arial Narrow" pitchFamily="34" charset="0"/>
            </a:endParaRPr>
          </a:p>
        </p:txBody>
      </p:sp>
      <p:sp>
        <p:nvSpPr>
          <p:cNvPr id="6160" name="Line 53"/>
          <p:cNvSpPr>
            <a:spLocks noChangeShapeType="1"/>
          </p:cNvSpPr>
          <p:nvPr/>
        </p:nvSpPr>
        <p:spPr bwMode="auto">
          <a:xfrm flipH="1" flipV="1">
            <a:off x="6684963" y="3789363"/>
            <a:ext cx="1506537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1" name="Freeform 54"/>
          <p:cNvSpPr>
            <a:spLocks/>
          </p:cNvSpPr>
          <p:nvPr/>
        </p:nvSpPr>
        <p:spPr bwMode="auto">
          <a:xfrm>
            <a:off x="5105400" y="2209800"/>
            <a:ext cx="2133600" cy="441325"/>
          </a:xfrm>
          <a:custGeom>
            <a:avLst/>
            <a:gdLst>
              <a:gd name="T0" fmla="*/ 2147483647 w 1588"/>
              <a:gd name="T1" fmla="*/ 0 h 527"/>
              <a:gd name="T2" fmla="*/ 2147483647 w 1588"/>
              <a:gd name="T3" fmla="*/ 2147483647 h 527"/>
              <a:gd name="T4" fmla="*/ 2147483647 w 1588"/>
              <a:gd name="T5" fmla="*/ 2147483647 h 527"/>
              <a:gd name="T6" fmla="*/ 2147483647 w 1588"/>
              <a:gd name="T7" fmla="*/ 2147483647 h 527"/>
              <a:gd name="T8" fmla="*/ 2147483647 w 1588"/>
              <a:gd name="T9" fmla="*/ 2147483647 h 527"/>
              <a:gd name="T10" fmla="*/ 2147483647 w 1588"/>
              <a:gd name="T11" fmla="*/ 2147483647 h 527"/>
              <a:gd name="T12" fmla="*/ 2147483647 w 1588"/>
              <a:gd name="T13" fmla="*/ 2147483647 h 527"/>
              <a:gd name="T14" fmla="*/ 2147483647 w 1588"/>
              <a:gd name="T15" fmla="*/ 2147483647 h 527"/>
              <a:gd name="T16" fmla="*/ 2147483647 w 1588"/>
              <a:gd name="T17" fmla="*/ 2147483647 h 527"/>
              <a:gd name="T18" fmla="*/ 2147483647 w 1588"/>
              <a:gd name="T19" fmla="*/ 2147483647 h 527"/>
              <a:gd name="T20" fmla="*/ 2147483647 w 1588"/>
              <a:gd name="T21" fmla="*/ 2147483647 h 527"/>
              <a:gd name="T22" fmla="*/ 2147483647 w 1588"/>
              <a:gd name="T23" fmla="*/ 2147483647 h 527"/>
              <a:gd name="T24" fmla="*/ 2147483647 w 1588"/>
              <a:gd name="T25" fmla="*/ 2147483647 h 527"/>
              <a:gd name="T26" fmla="*/ 2147483647 w 1588"/>
              <a:gd name="T27" fmla="*/ 2147483647 h 527"/>
              <a:gd name="T28" fmla="*/ 0 w 1588"/>
              <a:gd name="T29" fmla="*/ 2147483647 h 52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88" h="527">
                <a:moveTo>
                  <a:pt x="1587" y="0"/>
                </a:moveTo>
                <a:lnTo>
                  <a:pt x="1240" y="24"/>
                </a:lnTo>
                <a:lnTo>
                  <a:pt x="1068" y="38"/>
                </a:lnTo>
                <a:lnTo>
                  <a:pt x="909" y="52"/>
                </a:lnTo>
                <a:lnTo>
                  <a:pt x="758" y="71"/>
                </a:lnTo>
                <a:lnTo>
                  <a:pt x="620" y="94"/>
                </a:lnTo>
                <a:lnTo>
                  <a:pt x="498" y="118"/>
                </a:lnTo>
                <a:lnTo>
                  <a:pt x="390" y="150"/>
                </a:lnTo>
                <a:lnTo>
                  <a:pt x="296" y="183"/>
                </a:lnTo>
                <a:lnTo>
                  <a:pt x="224" y="226"/>
                </a:lnTo>
                <a:lnTo>
                  <a:pt x="167" y="268"/>
                </a:lnTo>
                <a:lnTo>
                  <a:pt x="123" y="315"/>
                </a:lnTo>
                <a:lnTo>
                  <a:pt x="80" y="367"/>
                </a:lnTo>
                <a:lnTo>
                  <a:pt x="51" y="418"/>
                </a:lnTo>
                <a:lnTo>
                  <a:pt x="0" y="526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55"/>
          <p:cNvSpPr>
            <a:spLocks noChangeShapeType="1"/>
          </p:cNvSpPr>
          <p:nvPr/>
        </p:nvSpPr>
        <p:spPr bwMode="auto">
          <a:xfrm flipH="1" flipV="1">
            <a:off x="7239000" y="3276600"/>
            <a:ext cx="293688" cy="1762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Line 58"/>
          <p:cNvSpPr>
            <a:spLocks noChangeShapeType="1"/>
          </p:cNvSpPr>
          <p:nvPr/>
        </p:nvSpPr>
        <p:spPr bwMode="auto">
          <a:xfrm flipH="1" flipV="1">
            <a:off x="6905625" y="2770188"/>
            <a:ext cx="622300" cy="936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62"/>
          <p:cNvSpPr>
            <a:spLocks noChangeArrowheads="1"/>
          </p:cNvSpPr>
          <p:nvPr/>
        </p:nvSpPr>
        <p:spPr bwMode="auto">
          <a:xfrm>
            <a:off x="7239000" y="3775075"/>
            <a:ext cx="1828800" cy="1446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 dirty="0">
                <a:latin typeface="Arial Narrow" pitchFamily="34" charset="0"/>
              </a:rPr>
              <a:t>REFERENCE SUB-BLOCK #2</a:t>
            </a:r>
            <a:r>
              <a:rPr lang="en-US" sz="1000" dirty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DATE: SPECIFY TYPE, E.G. SHIP, PACK, MANUFACTURING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CONTAINER TYPE: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BASED ON CUSTOMER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REQUIREMENTS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GROSS </a:t>
            </a:r>
            <a:r>
              <a:rPr lang="en-US" sz="1000" dirty="0" smtClean="0">
                <a:latin typeface="Arial Narrow" pitchFamily="34" charset="0"/>
              </a:rPr>
              <a:t>WEIGHT:IN KG                                      </a:t>
            </a:r>
            <a:endParaRPr lang="en-US" sz="10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     SUPPLIER GENERATED                  ROUND – NO DECIMAL</a:t>
            </a:r>
          </a:p>
        </p:txBody>
      </p:sp>
      <p:sp>
        <p:nvSpPr>
          <p:cNvPr id="6169" name="Rectangle 63"/>
          <p:cNvSpPr>
            <a:spLocks noChangeArrowheads="1"/>
          </p:cNvSpPr>
          <p:nvPr/>
        </p:nvSpPr>
        <p:spPr bwMode="auto">
          <a:xfrm>
            <a:off x="6705600" y="1997075"/>
            <a:ext cx="1981200" cy="2128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MATERIAL HANDLING </a:t>
            </a:r>
            <a:r>
              <a:rPr lang="en-US" sz="1000" dirty="0" smtClean="0">
                <a:latin typeface="Arial Narrow" pitchFamily="34" charset="0"/>
              </a:rPr>
              <a:t>CODE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6170" name="Rectangle 64"/>
          <p:cNvSpPr>
            <a:spLocks noChangeArrowheads="1"/>
          </p:cNvSpPr>
          <p:nvPr/>
        </p:nvSpPr>
        <p:spPr bwMode="auto">
          <a:xfrm>
            <a:off x="7353300" y="2644775"/>
            <a:ext cx="1752600" cy="58221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 dirty="0">
                <a:latin typeface="Arial Narrow" pitchFamily="34" charset="0"/>
              </a:rPr>
              <a:t>REFERENCE SUB-BLOCK #1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CUSTOMER REQUESTED </a:t>
            </a:r>
            <a:r>
              <a:rPr lang="en-US" sz="1000" dirty="0" smtClean="0">
                <a:latin typeface="Arial Narrow" pitchFamily="34" charset="0"/>
              </a:rPr>
              <a:t>PO NUMBER AND PO LINE NUMBER</a:t>
            </a:r>
            <a:endParaRPr lang="en-US" sz="1000" dirty="0">
              <a:latin typeface="Arial Narrow" pitchFamily="34" charset="0"/>
            </a:endParaRPr>
          </a:p>
        </p:txBody>
      </p:sp>
      <p:sp>
        <p:nvSpPr>
          <p:cNvPr id="6171" name="Rectangle 65"/>
          <p:cNvSpPr>
            <a:spLocks noChangeArrowheads="1"/>
          </p:cNvSpPr>
          <p:nvPr/>
        </p:nvSpPr>
        <p:spPr bwMode="auto">
          <a:xfrm>
            <a:off x="7557407" y="3294062"/>
            <a:ext cx="1533525" cy="4683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 dirty="0">
                <a:latin typeface="Arial Narrow" pitchFamily="34" charset="0"/>
              </a:rPr>
              <a:t>OPTIONAL SPECIAL SYMBOL</a:t>
            </a:r>
            <a:r>
              <a:rPr lang="en-US" sz="1000" dirty="0">
                <a:latin typeface="Arial Narrow" pitchFamily="34" charset="0"/>
              </a:rPr>
              <a:t> (EG: CRITICAL PART, SAFETY, ETC.)</a:t>
            </a:r>
          </a:p>
        </p:txBody>
      </p:sp>
      <p:sp>
        <p:nvSpPr>
          <p:cNvPr id="6172" name="Line 66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73" name="Freeform 98"/>
          <p:cNvSpPr>
            <a:spLocks/>
          </p:cNvSpPr>
          <p:nvPr/>
        </p:nvSpPr>
        <p:spPr bwMode="auto">
          <a:xfrm>
            <a:off x="6492875" y="981075"/>
            <a:ext cx="1293813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4" name="Rectangle 99"/>
          <p:cNvSpPr>
            <a:spLocks noChangeArrowheads="1"/>
          </p:cNvSpPr>
          <p:nvPr/>
        </p:nvSpPr>
        <p:spPr bwMode="auto">
          <a:xfrm>
            <a:off x="7010400" y="244475"/>
            <a:ext cx="1990725" cy="14747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000" dirty="0">
                <a:latin typeface="Arial Narrow" pitchFamily="34" charset="0"/>
              </a:rPr>
              <a:t>ENCODED 2D BAR CODE DATA SHALL INCLUDE PART NUMBER, PART QUANTITY, LICENSE PLATE,</a:t>
            </a:r>
          </a:p>
          <a:p>
            <a:r>
              <a:rPr lang="en-US" sz="1000" dirty="0" smtClean="0">
                <a:latin typeface="Arial Narrow" pitchFamily="34" charset="0"/>
              </a:rPr>
              <a:t>DOCK</a:t>
            </a:r>
            <a:r>
              <a:rPr lang="en-US" sz="1000" dirty="0">
                <a:latin typeface="Arial Narrow" pitchFamily="34" charset="0"/>
              </a:rPr>
              <a:t>, MATERIAL HANDLING CODE, </a:t>
            </a:r>
          </a:p>
          <a:p>
            <a:r>
              <a:rPr lang="en-US" sz="1000" dirty="0">
                <a:latin typeface="Arial Narrow" pitchFamily="34" charset="0"/>
              </a:rPr>
              <a:t>REFERENCE#1 (</a:t>
            </a:r>
            <a:r>
              <a:rPr lang="en-US" sz="1000" i="1" dirty="0">
                <a:latin typeface="Arial Narrow" pitchFamily="34" charset="0"/>
              </a:rPr>
              <a:t>DEPENDS ON BUSINESS REQUIREMENT</a:t>
            </a:r>
            <a:r>
              <a:rPr lang="en-US" sz="1000" dirty="0">
                <a:latin typeface="Arial Narrow" pitchFamily="34" charset="0"/>
              </a:rPr>
              <a:t>).</a:t>
            </a:r>
          </a:p>
          <a:p>
            <a:endParaRPr lang="en-US" sz="1000" dirty="0">
              <a:latin typeface="Arial Narrow" pitchFamily="34" charset="0"/>
            </a:endParaRPr>
          </a:p>
          <a:p>
            <a:r>
              <a:rPr lang="en-US" sz="1000" dirty="0">
                <a:latin typeface="Arial Narrow" pitchFamily="34" charset="0"/>
              </a:rPr>
              <a:t>ADDITIONAL RECOMMENDED DATA:, CONTAINER TYPE, WEIGHT</a:t>
            </a:r>
          </a:p>
        </p:txBody>
      </p:sp>
      <p:grpSp>
        <p:nvGrpSpPr>
          <p:cNvPr id="6175" name="Group 181"/>
          <p:cNvGrpSpPr>
            <a:grpSpLocks/>
          </p:cNvGrpSpPr>
          <p:nvPr/>
        </p:nvGrpSpPr>
        <p:grpSpPr bwMode="auto">
          <a:xfrm>
            <a:off x="-12700" y="5873750"/>
            <a:ext cx="9182100" cy="958850"/>
            <a:chOff x="-8" y="3652"/>
            <a:chExt cx="5784" cy="604"/>
          </a:xfrm>
        </p:grpSpPr>
        <p:sp>
          <p:nvSpPr>
            <p:cNvPr id="6176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8" name="Rectangle 39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Rectangle 40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Rectangle 67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Rectangle 68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Rectangle 6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3" name="Rectangle 7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4" name="Rectangle 71"/>
            <p:cNvSpPr>
              <a:spLocks noChangeArrowheads="1"/>
            </p:cNvSpPr>
            <p:nvPr/>
          </p:nvSpPr>
          <p:spPr bwMode="auto">
            <a:xfrm>
              <a:off x="5167" y="4009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11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6185" name="Rectangle 72"/>
            <p:cNvSpPr>
              <a:spLocks noChangeArrowheads="1"/>
            </p:cNvSpPr>
            <p:nvPr/>
          </p:nvSpPr>
          <p:spPr bwMode="auto">
            <a:xfrm>
              <a:off x="2872" y="3946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6186" name="Rectangle 73"/>
            <p:cNvSpPr>
              <a:spLocks noChangeArrowheads="1"/>
            </p:cNvSpPr>
            <p:nvPr/>
          </p:nvSpPr>
          <p:spPr bwMode="auto">
            <a:xfrm>
              <a:off x="1466" y="3672"/>
              <a:ext cx="2306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6187" name="Rectangle 74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6188" name="Rectangle 75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6189" name="Rectangle 7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0" name="Rectangle 7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1" name="Rectangle 80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6192" name="Rectangle 81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6193" name="Rectangle 82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6194" name="Rectangle 83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Rectangle 84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Rectangle 85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6197" name="Rectangle 86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6198" name="Rectangle 87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6199" name="Rectangle 88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Rectangle 90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Rectangle 91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Rectangle 92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Rectangle 93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Rectangle 94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6" name="Rectangle 95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Rectangle 96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" name="TextBox 103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105" name="Rectangle 15"/>
          <p:cNvSpPr>
            <a:spLocks noChangeArrowheads="1"/>
          </p:cNvSpPr>
          <p:nvPr/>
        </p:nvSpPr>
        <p:spPr bwMode="auto">
          <a:xfrm>
            <a:off x="2501900" y="646747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6" name="Rectangle 16"/>
          <p:cNvSpPr>
            <a:spLocks noChangeArrowheads="1"/>
          </p:cNvSpPr>
          <p:nvPr/>
        </p:nvSpPr>
        <p:spPr bwMode="auto">
          <a:xfrm>
            <a:off x="3705225" y="647700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7" name="Rectangle 153"/>
          <p:cNvSpPr>
            <a:spLocks noChangeArrowheads="1"/>
          </p:cNvSpPr>
          <p:nvPr/>
        </p:nvSpPr>
        <p:spPr bwMode="auto">
          <a:xfrm>
            <a:off x="3637756" y="2503489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8" name="Rectangle 156"/>
          <p:cNvSpPr>
            <a:spLocks noChangeArrowheads="1"/>
          </p:cNvSpPr>
          <p:nvPr/>
        </p:nvSpPr>
        <p:spPr bwMode="auto">
          <a:xfrm>
            <a:off x="5718969" y="2598738"/>
            <a:ext cx="1603194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 smtClean="0">
                <a:latin typeface="Arial Narrow" pitchFamily="34" charset="0"/>
              </a:rPr>
              <a:t>504123-00120</a:t>
            </a:r>
            <a:endParaRPr lang="en-US" sz="20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056394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175"/>
          <p:cNvGrpSpPr>
            <a:grpSpLocks/>
          </p:cNvGrpSpPr>
          <p:nvPr/>
        </p:nvGrpSpPr>
        <p:grpSpPr bwMode="auto">
          <a:xfrm>
            <a:off x="1770063" y="1574800"/>
            <a:ext cx="5829298" cy="3684588"/>
            <a:chOff x="1115" y="992"/>
            <a:chExt cx="3672" cy="2321"/>
          </a:xfrm>
        </p:grpSpPr>
        <p:grpSp>
          <p:nvGrpSpPr>
            <p:cNvPr id="7230" name="Group 133"/>
            <p:cNvGrpSpPr>
              <a:grpSpLocks/>
            </p:cNvGrpSpPr>
            <p:nvPr/>
          </p:nvGrpSpPr>
          <p:grpSpPr bwMode="auto">
            <a:xfrm>
              <a:off x="1147" y="1003"/>
              <a:ext cx="3461" cy="2310"/>
              <a:chOff x="1147" y="985"/>
              <a:chExt cx="3461" cy="2310"/>
            </a:xfrm>
          </p:grpSpPr>
          <p:sp>
            <p:nvSpPr>
              <p:cNvPr id="7257" name="Rectangle 134"/>
              <p:cNvSpPr>
                <a:spLocks noChangeArrowheads="1"/>
              </p:cNvSpPr>
              <p:nvPr/>
            </p:nvSpPr>
            <p:spPr bwMode="auto">
              <a:xfrm>
                <a:off x="1147" y="991"/>
                <a:ext cx="3456" cy="23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7258" name="Line 135"/>
              <p:cNvSpPr>
                <a:spLocks noChangeShapeType="1"/>
              </p:cNvSpPr>
              <p:nvPr/>
            </p:nvSpPr>
            <p:spPr bwMode="auto">
              <a:xfrm>
                <a:off x="1152" y="1568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59" name="Line 136"/>
              <p:cNvSpPr>
                <a:spLocks noChangeShapeType="1"/>
              </p:cNvSpPr>
              <p:nvPr/>
            </p:nvSpPr>
            <p:spPr bwMode="auto">
              <a:xfrm>
                <a:off x="1152" y="1855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0" name="Line 137"/>
              <p:cNvSpPr>
                <a:spLocks noChangeShapeType="1"/>
              </p:cNvSpPr>
              <p:nvPr/>
            </p:nvSpPr>
            <p:spPr bwMode="auto">
              <a:xfrm>
                <a:off x="1152" y="2143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1" name="Line 138"/>
              <p:cNvSpPr>
                <a:spLocks noChangeShapeType="1"/>
              </p:cNvSpPr>
              <p:nvPr/>
            </p:nvSpPr>
            <p:spPr bwMode="auto">
              <a:xfrm>
                <a:off x="1152" y="2719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2" name="Line 139"/>
              <p:cNvSpPr>
                <a:spLocks noChangeShapeType="1"/>
              </p:cNvSpPr>
              <p:nvPr/>
            </p:nvSpPr>
            <p:spPr bwMode="auto">
              <a:xfrm>
                <a:off x="2016" y="985"/>
                <a:ext cx="0" cy="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3" name="Line 140"/>
              <p:cNvSpPr>
                <a:spLocks noChangeShapeType="1"/>
              </p:cNvSpPr>
              <p:nvPr/>
            </p:nvSpPr>
            <p:spPr bwMode="auto">
              <a:xfrm>
                <a:off x="3339" y="993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4" name="Line 141"/>
              <p:cNvSpPr>
                <a:spLocks noChangeShapeType="1"/>
              </p:cNvSpPr>
              <p:nvPr/>
            </p:nvSpPr>
            <p:spPr bwMode="auto">
              <a:xfrm>
                <a:off x="3637" y="2143"/>
                <a:ext cx="0" cy="57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5" name="Line 142"/>
              <p:cNvSpPr>
                <a:spLocks noChangeShapeType="1"/>
              </p:cNvSpPr>
              <p:nvPr/>
            </p:nvSpPr>
            <p:spPr bwMode="auto">
              <a:xfrm>
                <a:off x="3344" y="2719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6" name="Line 143"/>
              <p:cNvSpPr>
                <a:spLocks noChangeShapeType="1"/>
              </p:cNvSpPr>
              <p:nvPr/>
            </p:nvSpPr>
            <p:spPr bwMode="auto">
              <a:xfrm>
                <a:off x="2239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7" name="Line 144"/>
              <p:cNvSpPr>
                <a:spLocks noChangeShapeType="1"/>
              </p:cNvSpPr>
              <p:nvPr/>
            </p:nvSpPr>
            <p:spPr bwMode="auto">
              <a:xfrm>
                <a:off x="3553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231" name="Text Box 145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7232" name="Group 146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7255" name="Text Box 147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/DOCK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7256" name="Text Box 148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grpSp>
          <p:nvGrpSpPr>
            <p:cNvPr id="7233" name="Group 149"/>
            <p:cNvGrpSpPr>
              <a:grpSpLocks/>
            </p:cNvGrpSpPr>
            <p:nvPr/>
          </p:nvGrpSpPr>
          <p:grpSpPr bwMode="auto">
            <a:xfrm>
              <a:off x="1120" y="1558"/>
              <a:ext cx="584" cy="378"/>
              <a:chOff x="1120" y="1558"/>
              <a:chExt cx="584" cy="378"/>
            </a:xfrm>
          </p:grpSpPr>
          <p:sp>
            <p:nvSpPr>
              <p:cNvPr id="7253" name="Rectangle 150"/>
              <p:cNvSpPr>
                <a:spLocks noChangeArrowheads="1"/>
              </p:cNvSpPr>
              <p:nvPr/>
            </p:nvSpPr>
            <p:spPr bwMode="auto">
              <a:xfrm>
                <a:off x="1192" y="1600"/>
                <a:ext cx="512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3600" b="1">
                    <a:latin typeface="Arial Narrow" pitchFamily="34" charset="0"/>
                  </a:rPr>
                  <a:t>160</a:t>
                </a:r>
              </a:p>
            </p:txBody>
          </p:sp>
          <p:sp>
            <p:nvSpPr>
              <p:cNvPr id="7254" name="Text Box 151"/>
              <p:cNvSpPr txBox="1">
                <a:spLocks noChangeArrowheads="1"/>
              </p:cNvSpPr>
              <p:nvPr/>
            </p:nvSpPr>
            <p:spPr bwMode="auto">
              <a:xfrm>
                <a:off x="1120" y="1558"/>
                <a:ext cx="329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QUANTITY:</a:t>
                </a:r>
              </a:p>
            </p:txBody>
          </p:sp>
        </p:grpSp>
        <p:grpSp>
          <p:nvGrpSpPr>
            <p:cNvPr id="7234" name="Group 152"/>
            <p:cNvGrpSpPr>
              <a:grpSpLocks/>
            </p:cNvGrpSpPr>
            <p:nvPr/>
          </p:nvGrpSpPr>
          <p:grpSpPr bwMode="auto">
            <a:xfrm>
              <a:off x="2208" y="1559"/>
              <a:ext cx="979" cy="359"/>
              <a:chOff x="2208" y="1559"/>
              <a:chExt cx="979" cy="359"/>
            </a:xfrm>
          </p:grpSpPr>
          <p:sp>
            <p:nvSpPr>
              <p:cNvPr id="7251" name="Rectangle 153"/>
              <p:cNvSpPr>
                <a:spLocks noChangeArrowheads="1"/>
              </p:cNvSpPr>
              <p:nvPr/>
            </p:nvSpPr>
            <p:spPr bwMode="auto">
              <a:xfrm>
                <a:off x="2212" y="1600"/>
                <a:ext cx="975" cy="3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75000"/>
                  </a:lnSpc>
                </a:pPr>
                <a:r>
                  <a:rPr lang="en-US" sz="3600" b="1" dirty="0">
                    <a:latin typeface="Arial Narrow" pitchFamily="34" charset="0"/>
                  </a:rPr>
                  <a:t> </a:t>
                </a:r>
                <a:r>
                  <a:rPr lang="en-US" sz="1600" b="1" dirty="0" smtClean="0">
                    <a:latin typeface="Arial Narrow" pitchFamily="34" charset="0"/>
                  </a:rPr>
                  <a:t>06A81 RACK 01</a:t>
                </a:r>
                <a:endParaRPr lang="en-US" sz="1600" b="1" dirty="0">
                  <a:latin typeface="Arial Narrow" pitchFamily="34" charset="0"/>
                </a:endParaRPr>
              </a:p>
            </p:txBody>
          </p:sp>
          <p:sp>
            <p:nvSpPr>
              <p:cNvPr id="7252" name="Text Box 154"/>
              <p:cNvSpPr txBox="1">
                <a:spLocks noChangeArrowheads="1"/>
              </p:cNvSpPr>
              <p:nvPr/>
            </p:nvSpPr>
            <p:spPr bwMode="auto">
              <a:xfrm>
                <a:off x="2208" y="1559"/>
                <a:ext cx="672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MATERIAL HANDLING CODE:</a:t>
                </a:r>
              </a:p>
            </p:txBody>
          </p:sp>
        </p:grpSp>
        <p:grpSp>
          <p:nvGrpSpPr>
            <p:cNvPr id="7235" name="Group 155"/>
            <p:cNvGrpSpPr>
              <a:grpSpLocks/>
            </p:cNvGrpSpPr>
            <p:nvPr/>
          </p:nvGrpSpPr>
          <p:grpSpPr bwMode="auto">
            <a:xfrm>
              <a:off x="3519" y="1558"/>
              <a:ext cx="1268" cy="281"/>
              <a:chOff x="3519" y="1558"/>
              <a:chExt cx="1268" cy="281"/>
            </a:xfrm>
          </p:grpSpPr>
          <p:sp>
            <p:nvSpPr>
              <p:cNvPr id="7249" name="Rectangle 156"/>
              <p:cNvSpPr>
                <a:spLocks noChangeArrowheads="1"/>
              </p:cNvSpPr>
              <p:nvPr/>
            </p:nvSpPr>
            <p:spPr bwMode="auto">
              <a:xfrm>
                <a:off x="3596" y="1637"/>
                <a:ext cx="1191" cy="2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/>
              <a:p>
                <a:pPr>
                  <a:lnSpc>
                    <a:spcPct val="75000"/>
                  </a:lnSpc>
                </a:pPr>
                <a:r>
                  <a:rPr lang="en-US" sz="2000" b="1" dirty="0" smtClean="0">
                    <a:latin typeface="Arial Narrow" pitchFamily="34" charset="0"/>
                  </a:rPr>
                  <a:t>504123-00120</a:t>
                </a:r>
                <a:endParaRPr lang="en-US" sz="2000" b="1" dirty="0">
                  <a:latin typeface="Arial Narrow" pitchFamily="34" charset="0"/>
                </a:endParaRPr>
              </a:p>
            </p:txBody>
          </p:sp>
          <p:sp>
            <p:nvSpPr>
              <p:cNvPr id="7250" name="Text Box 157"/>
              <p:cNvSpPr txBox="1">
                <a:spLocks noChangeArrowheads="1"/>
              </p:cNvSpPr>
              <p:nvPr/>
            </p:nvSpPr>
            <p:spPr bwMode="auto">
              <a:xfrm>
                <a:off x="3519" y="1558"/>
                <a:ext cx="503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 dirty="0" smtClean="0">
                    <a:latin typeface="Arial Narrow" pitchFamily="34" charset="0"/>
                  </a:rPr>
                  <a:t>PURCHASE ORDER:</a:t>
                </a:r>
                <a:endParaRPr lang="en-US" sz="600" b="1" dirty="0">
                  <a:latin typeface="Arial Narrow" pitchFamily="34" charset="0"/>
                </a:endParaRPr>
              </a:p>
            </p:txBody>
          </p:sp>
        </p:grpSp>
        <p:grpSp>
          <p:nvGrpSpPr>
            <p:cNvPr id="7236" name="Group 158"/>
            <p:cNvGrpSpPr>
              <a:grpSpLocks/>
            </p:cNvGrpSpPr>
            <p:nvPr/>
          </p:nvGrpSpPr>
          <p:grpSpPr bwMode="auto">
            <a:xfrm>
              <a:off x="1133" y="1776"/>
              <a:ext cx="3411" cy="483"/>
              <a:chOff x="1133" y="1776"/>
              <a:chExt cx="3411" cy="483"/>
            </a:xfrm>
          </p:grpSpPr>
          <p:sp>
            <p:nvSpPr>
              <p:cNvPr id="7244" name="Rectangle 159"/>
              <p:cNvSpPr>
                <a:spLocks noChangeArrowheads="1"/>
              </p:cNvSpPr>
              <p:nvPr/>
            </p:nvSpPr>
            <p:spPr bwMode="auto">
              <a:xfrm>
                <a:off x="1133" y="1865"/>
                <a:ext cx="28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PART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NUMBER</a:t>
                </a:r>
              </a:p>
            </p:txBody>
          </p:sp>
          <p:sp>
            <p:nvSpPr>
              <p:cNvPr id="7245" name="Rectangle 160"/>
              <p:cNvSpPr>
                <a:spLocks noChangeArrowheads="1"/>
              </p:cNvSpPr>
              <p:nvPr/>
            </p:nvSpPr>
            <p:spPr bwMode="auto">
              <a:xfrm>
                <a:off x="1341" y="1776"/>
                <a:ext cx="1416" cy="4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4400" b="1">
                    <a:latin typeface="Arial Narrow" pitchFamily="34" charset="0"/>
                  </a:rPr>
                  <a:t>12345678</a:t>
                </a:r>
              </a:p>
            </p:txBody>
          </p:sp>
          <p:grpSp>
            <p:nvGrpSpPr>
              <p:cNvPr id="7246" name="Group 161"/>
              <p:cNvGrpSpPr>
                <a:grpSpLocks/>
              </p:cNvGrpSpPr>
              <p:nvPr/>
            </p:nvGrpSpPr>
            <p:grpSpPr bwMode="auto">
              <a:xfrm>
                <a:off x="4292" y="1897"/>
                <a:ext cx="252" cy="240"/>
                <a:chOff x="4292" y="1617"/>
                <a:chExt cx="252" cy="240"/>
              </a:xfrm>
            </p:grpSpPr>
            <p:sp>
              <p:nvSpPr>
                <p:cNvPr id="7247" name="Oval 162"/>
                <p:cNvSpPr>
                  <a:spLocks noChangeArrowheads="1"/>
                </p:cNvSpPr>
                <p:nvPr/>
              </p:nvSpPr>
              <p:spPr bwMode="auto">
                <a:xfrm>
                  <a:off x="4292" y="1617"/>
                  <a:ext cx="252" cy="24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48" name="AutoShape 163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4328" y="1659"/>
                  <a:ext cx="180" cy="192"/>
                </a:xfrm>
                <a:prstGeom prst="triangle">
                  <a:avLst>
                    <a:gd name="adj" fmla="val 49796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237" name="Group 164"/>
            <p:cNvGrpSpPr>
              <a:grpSpLocks/>
            </p:cNvGrpSpPr>
            <p:nvPr/>
          </p:nvGrpSpPr>
          <p:grpSpPr bwMode="auto">
            <a:xfrm>
              <a:off x="1144" y="2152"/>
              <a:ext cx="2517" cy="625"/>
              <a:chOff x="1144" y="2152"/>
              <a:chExt cx="2517" cy="625"/>
            </a:xfrm>
          </p:grpSpPr>
          <p:pic>
            <p:nvPicPr>
              <p:cNvPr id="7241" name="Picture 165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2256"/>
                <a:ext cx="2365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7242" name="Rectangle 166"/>
              <p:cNvSpPr>
                <a:spLocks noChangeArrowheads="1"/>
              </p:cNvSpPr>
              <p:nvPr/>
            </p:nvSpPr>
            <p:spPr bwMode="auto">
              <a:xfrm>
                <a:off x="1144" y="2152"/>
                <a:ext cx="508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600" b="1">
                    <a:latin typeface="Arial Narrow" pitchFamily="34" charset="0"/>
                  </a:rPr>
                  <a:t>LICENSE PLATE (1J)</a:t>
                </a:r>
              </a:p>
            </p:txBody>
          </p:sp>
          <p:sp>
            <p:nvSpPr>
              <p:cNvPr id="7243" name="Rectangle 167"/>
              <p:cNvSpPr>
                <a:spLocks noChangeArrowheads="1"/>
              </p:cNvSpPr>
              <p:nvPr/>
            </p:nvSpPr>
            <p:spPr bwMode="auto">
              <a:xfrm>
                <a:off x="1288" y="2488"/>
                <a:ext cx="22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b="1">
                    <a:latin typeface="Arial Narrow" pitchFamily="34" charset="0"/>
                  </a:rPr>
                  <a:t>UN  123456789  A2B4C6D8E</a:t>
                </a:r>
              </a:p>
            </p:txBody>
          </p:sp>
        </p:grpSp>
        <p:sp>
          <p:nvSpPr>
            <p:cNvPr id="7238" name="Rectangle 168"/>
            <p:cNvSpPr>
              <a:spLocks noChangeArrowheads="1"/>
            </p:cNvSpPr>
            <p:nvPr/>
          </p:nvSpPr>
          <p:spPr bwMode="auto">
            <a:xfrm>
              <a:off x="3615" y="2146"/>
              <a:ext cx="996" cy="6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DATE: PACKAGED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b="1" dirty="0">
                  <a:latin typeface="Arial Narrow" pitchFamily="34" charset="0"/>
                </a:rPr>
                <a:t>24SEP2001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CONTAINER TYPE: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400" b="1" dirty="0">
                  <a:latin typeface="Arial Narrow" pitchFamily="34" charset="0"/>
                </a:rPr>
                <a:t> SC151208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GROSS WEIGHT: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400" b="1" dirty="0">
                  <a:latin typeface="Arial Narrow" pitchFamily="34" charset="0"/>
                </a:rPr>
                <a:t>10 KG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</a:p>
          </p:txBody>
        </p:sp>
        <p:pic>
          <p:nvPicPr>
            <p:cNvPr id="7240" name="Picture 17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8" y="1088"/>
              <a:ext cx="100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7171" name="Line 38"/>
          <p:cNvSpPr>
            <a:spLocks noChangeShapeType="1"/>
          </p:cNvSpPr>
          <p:nvPr/>
        </p:nvSpPr>
        <p:spPr bwMode="auto">
          <a:xfrm>
            <a:off x="1512888" y="2200275"/>
            <a:ext cx="392112" cy="54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Line 39"/>
          <p:cNvSpPr>
            <a:spLocks noChangeShapeType="1"/>
          </p:cNvSpPr>
          <p:nvPr/>
        </p:nvSpPr>
        <p:spPr bwMode="auto">
          <a:xfrm flipV="1">
            <a:off x="1600200" y="3200400"/>
            <a:ext cx="434975" cy="66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42"/>
          <p:cNvSpPr>
            <a:spLocks noChangeArrowheads="1"/>
          </p:cNvSpPr>
          <p:nvPr/>
        </p:nvSpPr>
        <p:spPr bwMode="auto">
          <a:xfrm>
            <a:off x="2613025" y="1012825"/>
            <a:ext cx="37655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7174" name="Rectangle 43"/>
          <p:cNvSpPr>
            <a:spLocks noChangeArrowheads="1"/>
          </p:cNvSpPr>
          <p:nvPr/>
        </p:nvSpPr>
        <p:spPr bwMode="auto">
          <a:xfrm>
            <a:off x="0" y="228600"/>
            <a:ext cx="1457325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FROM: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Address 4 lines max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Phone Number</a:t>
            </a:r>
            <a:r>
              <a:rPr lang="en-US" sz="900">
                <a:latin typeface="Arial Narrow" pitchFamily="34" charset="0"/>
              </a:rPr>
              <a:t> (Optional)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MADE IN XXX</a:t>
            </a:r>
            <a:r>
              <a:rPr lang="en-US" sz="900">
                <a:latin typeface="Arial Narrow" pitchFamily="34" charset="0"/>
              </a:rPr>
              <a:t> or </a:t>
            </a:r>
            <a:r>
              <a:rPr lang="en-US" sz="900" b="1">
                <a:latin typeface="Arial Narrow" pitchFamily="34" charset="0"/>
              </a:rPr>
              <a:t>ASY IN XXX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</p:txBody>
      </p:sp>
      <p:sp>
        <p:nvSpPr>
          <p:cNvPr id="7175" name="Rectangle 44"/>
          <p:cNvSpPr>
            <a:spLocks noChangeArrowheads="1"/>
          </p:cNvSpPr>
          <p:nvPr/>
        </p:nvSpPr>
        <p:spPr bwMode="auto">
          <a:xfrm>
            <a:off x="596900" y="1905000"/>
            <a:ext cx="925513" cy="539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dirty="0">
                <a:latin typeface="Arial Narrow" pitchFamily="34" charset="0"/>
              </a:rPr>
              <a:t>Title:</a:t>
            </a:r>
            <a:r>
              <a:rPr lang="en-US" sz="900" b="1" dirty="0">
                <a:latin typeface="Arial Narrow" pitchFamily="34" charset="0"/>
              </a:rPr>
              <a:t>  QUANTITY</a:t>
            </a: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b="1" dirty="0">
                <a:latin typeface="Arial Narrow" pitchFamily="34" charset="0"/>
              </a:rPr>
              <a:t>     </a:t>
            </a:r>
            <a:r>
              <a:rPr lang="en-US" sz="900" dirty="0">
                <a:latin typeface="Arial Narrow" pitchFamily="34" charset="0"/>
              </a:rPr>
              <a:t>6 Point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b="1" dirty="0">
                <a:latin typeface="Arial Narrow" pitchFamily="34" charset="0"/>
              </a:rPr>
              <a:t>Text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dirty="0">
                <a:latin typeface="Arial Narrow" pitchFamily="34" charset="0"/>
              </a:rPr>
              <a:t>	36 Point</a:t>
            </a:r>
          </a:p>
        </p:txBody>
      </p:sp>
      <p:sp>
        <p:nvSpPr>
          <p:cNvPr id="7176" name="Line 45"/>
          <p:cNvSpPr>
            <a:spLocks noChangeShapeType="1"/>
          </p:cNvSpPr>
          <p:nvPr/>
        </p:nvSpPr>
        <p:spPr bwMode="auto">
          <a:xfrm>
            <a:off x="1495425" y="1025525"/>
            <a:ext cx="663575" cy="650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Line 46"/>
          <p:cNvSpPr>
            <a:spLocks noChangeShapeType="1"/>
          </p:cNvSpPr>
          <p:nvPr/>
        </p:nvSpPr>
        <p:spPr bwMode="auto">
          <a:xfrm flipH="1">
            <a:off x="7107238" y="1836738"/>
            <a:ext cx="82391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Line 47"/>
          <p:cNvSpPr>
            <a:spLocks noChangeShapeType="1"/>
          </p:cNvSpPr>
          <p:nvPr/>
        </p:nvSpPr>
        <p:spPr bwMode="auto">
          <a:xfrm flipH="1" flipV="1">
            <a:off x="6684963" y="3773488"/>
            <a:ext cx="1506537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9" name="Rectangle 48"/>
          <p:cNvSpPr>
            <a:spLocks noChangeArrowheads="1"/>
          </p:cNvSpPr>
          <p:nvPr/>
        </p:nvSpPr>
        <p:spPr bwMode="auto">
          <a:xfrm>
            <a:off x="7543800" y="1492250"/>
            <a:ext cx="1493838" cy="511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900">
                <a:latin typeface="Arial Narrow" pitchFamily="34" charset="0"/>
              </a:rPr>
              <a:t>Title:  None</a:t>
            </a:r>
          </a:p>
          <a:p>
            <a:pPr algn="ctr"/>
            <a:r>
              <a:rPr lang="en-US" sz="900">
                <a:latin typeface="Arial Narrow" pitchFamily="34" charset="0"/>
              </a:rPr>
              <a:t>PDF 417 2D Bar Code per AIAG B-16</a:t>
            </a:r>
          </a:p>
        </p:txBody>
      </p:sp>
      <p:sp>
        <p:nvSpPr>
          <p:cNvPr id="7180" name="Rectangle 49"/>
          <p:cNvSpPr>
            <a:spLocks noChangeArrowheads="1"/>
          </p:cNvSpPr>
          <p:nvPr/>
        </p:nvSpPr>
        <p:spPr bwMode="auto">
          <a:xfrm>
            <a:off x="0" y="3746500"/>
            <a:ext cx="2057400" cy="19637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LICENSE PLATE (1J)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6 Point</a:t>
            </a:r>
          </a:p>
          <a:p>
            <a:pPr>
              <a:lnSpc>
                <a:spcPct val="80000"/>
              </a:lnSpc>
            </a:pPr>
            <a:r>
              <a:rPr lang="en-US" sz="900" u="sng">
                <a:latin typeface="Arial Narrow" pitchFamily="34" charset="0"/>
              </a:rPr>
              <a:t>Bar Code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Code 128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0.381 mm (15 mil) nominal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Height 13 mm (0.5 inch) min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Data Identifier:  1J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Assigning Authority: UN = D-U-N-S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9 digits D-U-N-S Number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9 characters container serial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     number max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Human Readable Text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24 Point   </a:t>
            </a:r>
          </a:p>
          <a:p>
            <a:pPr>
              <a:lnSpc>
                <a:spcPct val="80000"/>
              </a:lnSpc>
            </a:pPr>
            <a:r>
              <a:rPr lang="en-US" sz="900" i="1">
                <a:latin typeface="Arial Narrow" pitchFamily="34" charset="0"/>
              </a:rPr>
              <a:t>Note-Spaces are optional in human readable text only.  SPACES SHALL NOT BE  INCLUDED IN  BAR CODE DATA</a:t>
            </a:r>
            <a:r>
              <a:rPr lang="en-US" sz="900">
                <a:latin typeface="Arial Narrow" pitchFamily="34" charset="0"/>
              </a:rPr>
              <a:t>      	          	</a:t>
            </a:r>
          </a:p>
        </p:txBody>
      </p:sp>
      <p:sp>
        <p:nvSpPr>
          <p:cNvPr id="7181" name="Line 50"/>
          <p:cNvSpPr>
            <a:spLocks noChangeShapeType="1"/>
          </p:cNvSpPr>
          <p:nvPr/>
        </p:nvSpPr>
        <p:spPr bwMode="auto">
          <a:xfrm flipV="1">
            <a:off x="2084388" y="4090988"/>
            <a:ext cx="547687" cy="595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2" name="Rectangle 51"/>
          <p:cNvSpPr>
            <a:spLocks noChangeArrowheads="1"/>
          </p:cNvSpPr>
          <p:nvPr/>
        </p:nvSpPr>
        <p:spPr bwMode="auto">
          <a:xfrm>
            <a:off x="7239000" y="3965575"/>
            <a:ext cx="1828800" cy="17517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Reference Sub-Block #2</a:t>
            </a:r>
            <a:r>
              <a:rPr lang="en-US" sz="900" dirty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 smtClean="0">
                <a:latin typeface="Arial Narrow" pitchFamily="34" charset="0"/>
              </a:rPr>
              <a:t>DATE PACKAGED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Point.</a:t>
            </a:r>
          </a:p>
          <a:p>
            <a:pPr>
              <a:lnSpc>
                <a:spcPct val="80000"/>
              </a:lnSpc>
            </a:pPr>
            <a:r>
              <a:rPr lang="en-US" sz="900" b="1" dirty="0" smtClean="0">
                <a:latin typeface="Arial Narrow" pitchFamily="34" charset="0"/>
              </a:rPr>
              <a:t>Date </a:t>
            </a:r>
            <a:r>
              <a:rPr lang="en-US" sz="900" dirty="0">
                <a:latin typeface="Arial Narrow" pitchFamily="34" charset="0"/>
              </a:rPr>
              <a:t>Text (9 Characters)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26 Point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CONTAINER TYPE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Container Type 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</a:t>
            </a:r>
            <a:r>
              <a:rPr lang="en-US" sz="900" dirty="0">
                <a:latin typeface="Arial Narrow" pitchFamily="34" charset="0"/>
              </a:rPr>
              <a:t>14 Point, 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GROSS WEIGHT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Point, 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Gross Weight</a:t>
            </a:r>
            <a:r>
              <a:rPr lang="en-US" sz="900" dirty="0">
                <a:latin typeface="Arial Narrow" pitchFamily="34" charset="0"/>
              </a:rPr>
              <a:t> 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14 Point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Unit of Weight</a:t>
            </a:r>
            <a:r>
              <a:rPr lang="en-US" sz="900" dirty="0">
                <a:latin typeface="Arial Narrow" pitchFamily="34" charset="0"/>
              </a:rPr>
              <a:t> Text  </a:t>
            </a:r>
            <a:r>
              <a:rPr lang="en-US" sz="900" b="1" dirty="0">
                <a:latin typeface="Arial Narrow" pitchFamily="34" charset="0"/>
              </a:rPr>
              <a:t>KG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14 Point</a:t>
            </a:r>
          </a:p>
        </p:txBody>
      </p:sp>
      <p:sp>
        <p:nvSpPr>
          <p:cNvPr id="7183" name="Freeform 52"/>
          <p:cNvSpPr>
            <a:spLocks/>
          </p:cNvSpPr>
          <p:nvPr/>
        </p:nvSpPr>
        <p:spPr bwMode="auto">
          <a:xfrm>
            <a:off x="4270375" y="990600"/>
            <a:ext cx="3581400" cy="685800"/>
          </a:xfrm>
          <a:custGeom>
            <a:avLst/>
            <a:gdLst>
              <a:gd name="T0" fmla="*/ 2147483647 w 2256"/>
              <a:gd name="T1" fmla="*/ 0 h 432"/>
              <a:gd name="T2" fmla="*/ 2147483647 w 2256"/>
              <a:gd name="T3" fmla="*/ 2147483647 h 432"/>
              <a:gd name="T4" fmla="*/ 2147483647 w 2256"/>
              <a:gd name="T5" fmla="*/ 2147483647 h 432"/>
              <a:gd name="T6" fmla="*/ 2147483647 w 2256"/>
              <a:gd name="T7" fmla="*/ 2147483647 h 432"/>
              <a:gd name="T8" fmla="*/ 2147483647 w 2256"/>
              <a:gd name="T9" fmla="*/ 2147483647 h 432"/>
              <a:gd name="T10" fmla="*/ 2147483647 w 2256"/>
              <a:gd name="T11" fmla="*/ 2147483647 h 432"/>
              <a:gd name="T12" fmla="*/ 2147483647 w 2256"/>
              <a:gd name="T13" fmla="*/ 2147483647 h 432"/>
              <a:gd name="T14" fmla="*/ 2147483647 w 2256"/>
              <a:gd name="T15" fmla="*/ 2147483647 h 432"/>
              <a:gd name="T16" fmla="*/ 2147483647 w 2256"/>
              <a:gd name="T17" fmla="*/ 2147483647 h 432"/>
              <a:gd name="T18" fmla="*/ 2147483647 w 2256"/>
              <a:gd name="T19" fmla="*/ 2147483647 h 432"/>
              <a:gd name="T20" fmla="*/ 2147483647 w 2256"/>
              <a:gd name="T21" fmla="*/ 2147483647 h 432"/>
              <a:gd name="T22" fmla="*/ 2147483647 w 2256"/>
              <a:gd name="T23" fmla="*/ 2147483647 h 432"/>
              <a:gd name="T24" fmla="*/ 2147483647 w 2256"/>
              <a:gd name="T25" fmla="*/ 2147483647 h 432"/>
              <a:gd name="T26" fmla="*/ 2147483647 w 2256"/>
              <a:gd name="T27" fmla="*/ 2147483647 h 432"/>
              <a:gd name="T28" fmla="*/ 0 w 2256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256" h="432">
                <a:moveTo>
                  <a:pt x="2255" y="0"/>
                </a:moveTo>
                <a:lnTo>
                  <a:pt x="1899" y="15"/>
                </a:lnTo>
                <a:lnTo>
                  <a:pt x="1725" y="24"/>
                </a:lnTo>
                <a:lnTo>
                  <a:pt x="1559" y="34"/>
                </a:lnTo>
                <a:lnTo>
                  <a:pt x="1393" y="47"/>
                </a:lnTo>
                <a:lnTo>
                  <a:pt x="1234" y="63"/>
                </a:lnTo>
                <a:lnTo>
                  <a:pt x="1076" y="83"/>
                </a:lnTo>
                <a:lnTo>
                  <a:pt x="934" y="108"/>
                </a:lnTo>
                <a:lnTo>
                  <a:pt x="799" y="137"/>
                </a:lnTo>
                <a:lnTo>
                  <a:pt x="665" y="171"/>
                </a:lnTo>
                <a:lnTo>
                  <a:pt x="546" y="208"/>
                </a:lnTo>
                <a:lnTo>
                  <a:pt x="427" y="250"/>
                </a:lnTo>
                <a:lnTo>
                  <a:pt x="317" y="293"/>
                </a:lnTo>
                <a:lnTo>
                  <a:pt x="206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4" name="Freeform 53"/>
          <p:cNvSpPr>
            <a:spLocks/>
          </p:cNvSpPr>
          <p:nvPr/>
        </p:nvSpPr>
        <p:spPr bwMode="auto">
          <a:xfrm>
            <a:off x="4851834" y="2126530"/>
            <a:ext cx="2524125" cy="534987"/>
          </a:xfrm>
          <a:custGeom>
            <a:avLst/>
            <a:gdLst>
              <a:gd name="T0" fmla="*/ 2147483647 w 1590"/>
              <a:gd name="T1" fmla="*/ 0 h 337"/>
              <a:gd name="T2" fmla="*/ 2147483647 w 1590"/>
              <a:gd name="T3" fmla="*/ 2147483647 h 337"/>
              <a:gd name="T4" fmla="*/ 2147483647 w 1590"/>
              <a:gd name="T5" fmla="*/ 2147483647 h 337"/>
              <a:gd name="T6" fmla="*/ 2147483647 w 1590"/>
              <a:gd name="T7" fmla="*/ 2147483647 h 337"/>
              <a:gd name="T8" fmla="*/ 2147483647 w 1590"/>
              <a:gd name="T9" fmla="*/ 2147483647 h 337"/>
              <a:gd name="T10" fmla="*/ 2147483647 w 1590"/>
              <a:gd name="T11" fmla="*/ 2147483647 h 337"/>
              <a:gd name="T12" fmla="*/ 2147483647 w 1590"/>
              <a:gd name="T13" fmla="*/ 2147483647 h 337"/>
              <a:gd name="T14" fmla="*/ 2147483647 w 1590"/>
              <a:gd name="T15" fmla="*/ 2147483647 h 337"/>
              <a:gd name="T16" fmla="*/ 2147483647 w 1590"/>
              <a:gd name="T17" fmla="*/ 2147483647 h 337"/>
              <a:gd name="T18" fmla="*/ 2147483647 w 1590"/>
              <a:gd name="T19" fmla="*/ 2147483647 h 337"/>
              <a:gd name="T20" fmla="*/ 2147483647 w 1590"/>
              <a:gd name="T21" fmla="*/ 2147483647 h 337"/>
              <a:gd name="T22" fmla="*/ 2147483647 w 1590"/>
              <a:gd name="T23" fmla="*/ 2147483647 h 337"/>
              <a:gd name="T24" fmla="*/ 2147483647 w 1590"/>
              <a:gd name="T25" fmla="*/ 2147483647 h 337"/>
              <a:gd name="T26" fmla="*/ 2147483647 w 1590"/>
              <a:gd name="T27" fmla="*/ 2147483647 h 337"/>
              <a:gd name="T28" fmla="*/ 0 w 1590"/>
              <a:gd name="T29" fmla="*/ 2147483647 h 337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1590" h="337">
                <a:moveTo>
                  <a:pt x="1589" y="0"/>
                </a:moveTo>
                <a:lnTo>
                  <a:pt x="1242" y="15"/>
                </a:lnTo>
                <a:lnTo>
                  <a:pt x="1069" y="24"/>
                </a:lnTo>
                <a:lnTo>
                  <a:pt x="910" y="33"/>
                </a:lnTo>
                <a:lnTo>
                  <a:pt x="759" y="45"/>
                </a:lnTo>
                <a:lnTo>
                  <a:pt x="621" y="60"/>
                </a:lnTo>
                <a:lnTo>
                  <a:pt x="499" y="75"/>
                </a:lnTo>
                <a:lnTo>
                  <a:pt x="390" y="96"/>
                </a:lnTo>
                <a:lnTo>
                  <a:pt x="296" y="117"/>
                </a:lnTo>
                <a:lnTo>
                  <a:pt x="224" y="144"/>
                </a:lnTo>
                <a:lnTo>
                  <a:pt x="167" y="171"/>
                </a:lnTo>
                <a:lnTo>
                  <a:pt x="123" y="201"/>
                </a:lnTo>
                <a:lnTo>
                  <a:pt x="80" y="234"/>
                </a:lnTo>
                <a:lnTo>
                  <a:pt x="51" y="267"/>
                </a:lnTo>
                <a:lnTo>
                  <a:pt x="0" y="336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Rectangle 54"/>
          <p:cNvSpPr>
            <a:spLocks noChangeArrowheads="1"/>
          </p:cNvSpPr>
          <p:nvPr/>
        </p:nvSpPr>
        <p:spPr bwMode="auto">
          <a:xfrm>
            <a:off x="7302500" y="2044700"/>
            <a:ext cx="1746250" cy="920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Mat Handling Reference Sub-Block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MATERIAL HANDLING CODE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</a:t>
            </a:r>
            <a:endParaRPr lang="en-US" sz="900" b="1" dirty="0">
              <a:latin typeface="Arial Narrow" pitchFamily="34" charset="0"/>
            </a:endParaRPr>
          </a:p>
          <a:p>
            <a:r>
              <a:rPr lang="en-US" sz="900" b="1" dirty="0">
                <a:latin typeface="Arial Narrow" pitchFamily="34" charset="0"/>
              </a:rPr>
              <a:t>MATERIAL HANDLING CODE </a:t>
            </a:r>
            <a:r>
              <a:rPr lang="en-US" sz="900" dirty="0">
                <a:latin typeface="Arial Narrow" pitchFamily="34" charset="0"/>
              </a:rPr>
              <a:t>Text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 </a:t>
            </a:r>
            <a:r>
              <a:rPr lang="en-US" sz="900" b="1" dirty="0" smtClean="0">
                <a:latin typeface="Arial Narrow" pitchFamily="34" charset="0"/>
              </a:rPr>
              <a:t>18 Character </a:t>
            </a:r>
            <a:r>
              <a:rPr lang="en-US" sz="900" b="1" dirty="0">
                <a:latin typeface="Arial Narrow" pitchFamily="34" charset="0"/>
              </a:rPr>
              <a:t>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</a:t>
            </a:r>
            <a:r>
              <a:rPr lang="en-US" sz="900" dirty="0" smtClean="0">
                <a:latin typeface="Arial Narrow" pitchFamily="34" charset="0"/>
              </a:rPr>
              <a:t>16 </a:t>
            </a:r>
            <a:r>
              <a:rPr lang="en-US" sz="900" dirty="0">
                <a:latin typeface="Arial Narrow" pitchFamily="34" charset="0"/>
              </a:rPr>
              <a:t>Point </a:t>
            </a:r>
            <a:endParaRPr lang="en-US" sz="900" dirty="0" smtClean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en-US" sz="900" b="1" dirty="0">
              <a:latin typeface="Arial Narrow" pitchFamily="34" charset="0"/>
            </a:endParaRPr>
          </a:p>
        </p:txBody>
      </p:sp>
      <p:sp>
        <p:nvSpPr>
          <p:cNvPr id="7186" name="Line 55"/>
          <p:cNvSpPr>
            <a:spLocks noChangeShapeType="1"/>
          </p:cNvSpPr>
          <p:nvPr/>
        </p:nvSpPr>
        <p:spPr bwMode="auto">
          <a:xfrm flipH="1" flipV="1">
            <a:off x="6503988" y="2847975"/>
            <a:ext cx="1325562" cy="585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8" name="Rectangle 58"/>
          <p:cNvSpPr>
            <a:spLocks noChangeArrowheads="1"/>
          </p:cNvSpPr>
          <p:nvPr/>
        </p:nvSpPr>
        <p:spPr bwMode="auto">
          <a:xfrm>
            <a:off x="7493000" y="152400"/>
            <a:ext cx="1535113" cy="1170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TO: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</a:t>
            </a:r>
            <a:r>
              <a:rPr lang="en-US" sz="900" b="1" dirty="0">
                <a:latin typeface="Arial Narrow" pitchFamily="34" charset="0"/>
              </a:rPr>
              <a:t> </a:t>
            </a:r>
          </a:p>
          <a:p>
            <a:r>
              <a:rPr lang="en-US" sz="900" b="1" dirty="0">
                <a:latin typeface="Arial Narrow" pitchFamily="34" charset="0"/>
              </a:rPr>
              <a:t>Address 4 lines max</a:t>
            </a:r>
          </a:p>
          <a:p>
            <a:r>
              <a:rPr lang="en-US" sz="900" dirty="0">
                <a:latin typeface="Arial Narrow" pitchFamily="34" charset="0"/>
              </a:rPr>
              <a:t>12 Point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 ; </a:t>
            </a:r>
            <a:r>
              <a:rPr lang="en-US" sz="900" b="1" dirty="0" smtClean="0">
                <a:latin typeface="Arial Narrow" pitchFamily="34" charset="0"/>
              </a:rPr>
              <a:t>DOCK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</a:t>
            </a:r>
          </a:p>
          <a:p>
            <a:pPr>
              <a:lnSpc>
                <a:spcPct val="80000"/>
              </a:lnSpc>
            </a:pPr>
            <a:r>
              <a:rPr lang="en-US" sz="900" b="1" dirty="0" smtClean="0">
                <a:latin typeface="Arial Narrow" pitchFamily="34" charset="0"/>
              </a:rPr>
              <a:t>Dock </a:t>
            </a:r>
            <a:r>
              <a:rPr lang="en-US" sz="900" b="1" dirty="0">
                <a:latin typeface="Arial Narrow" pitchFamily="34" charset="0"/>
              </a:rPr>
              <a:t>Text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8 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28 Point</a:t>
            </a:r>
          </a:p>
        </p:txBody>
      </p:sp>
      <p:sp>
        <p:nvSpPr>
          <p:cNvPr id="7189" name="Rectangle 59"/>
          <p:cNvSpPr>
            <a:spLocks noChangeArrowheads="1"/>
          </p:cNvSpPr>
          <p:nvPr/>
        </p:nvSpPr>
        <p:spPr bwMode="auto">
          <a:xfrm>
            <a:off x="1828800" y="185738"/>
            <a:ext cx="5432906" cy="520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sz="2800" b="1" dirty="0" smtClean="0">
                <a:latin typeface="Arial Narrow" pitchFamily="34" charset="0"/>
              </a:rPr>
              <a:t>1724-A </a:t>
            </a:r>
            <a:r>
              <a:rPr lang="en-US" sz="2800" b="1" u="sng" dirty="0" smtClean="0">
                <a:latin typeface="Arial Narrow" pitchFamily="34" charset="0"/>
              </a:rPr>
              <a:t>FORMAT </a:t>
            </a:r>
            <a:r>
              <a:rPr lang="en-US" sz="2800" b="1" u="sng" dirty="0">
                <a:latin typeface="Arial Narrow" pitchFamily="34" charset="0"/>
              </a:rPr>
              <a:t>&amp; FONT SPECS</a:t>
            </a:r>
          </a:p>
        </p:txBody>
      </p:sp>
      <p:sp>
        <p:nvSpPr>
          <p:cNvPr id="7191" name="Rectangle 35"/>
          <p:cNvSpPr>
            <a:spLocks noChangeArrowheads="1"/>
          </p:cNvSpPr>
          <p:nvPr/>
        </p:nvSpPr>
        <p:spPr bwMode="auto">
          <a:xfrm>
            <a:off x="0" y="2590800"/>
            <a:ext cx="1574800" cy="11423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PART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      NUMBER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</a:t>
            </a:r>
          </a:p>
          <a:p>
            <a:r>
              <a:rPr lang="en-US" sz="900" b="1" dirty="0">
                <a:latin typeface="Arial Narrow" pitchFamily="34" charset="0"/>
              </a:rPr>
              <a:t>Part Number Text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44  Point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Graphic</a:t>
            </a:r>
            <a:r>
              <a:rPr lang="en-US" sz="900" dirty="0">
                <a:latin typeface="Arial Narrow" pitchFamily="34" charset="0"/>
              </a:rPr>
              <a:t> Optional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Safety/Security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Right </a:t>
            </a:r>
            <a:r>
              <a:rPr lang="en-US" sz="900" dirty="0" smtClean="0">
                <a:latin typeface="Arial Narrow" pitchFamily="34" charset="0"/>
              </a:rPr>
              <a:t>Justified</a:t>
            </a:r>
          </a:p>
          <a:p>
            <a:pPr>
              <a:lnSpc>
                <a:spcPct val="80000"/>
              </a:lnSpc>
            </a:pPr>
            <a:r>
              <a:rPr lang="en-US" sz="900" dirty="0" smtClean="0">
                <a:latin typeface="Arial Narrow" pitchFamily="34" charset="0"/>
              </a:rPr>
              <a:t>Max Number of Characters:18</a:t>
            </a:r>
            <a:endParaRPr lang="en-US" sz="900" dirty="0">
              <a:latin typeface="Arial Narrow" pitchFamily="34" charset="0"/>
            </a:endParaRPr>
          </a:p>
        </p:txBody>
      </p:sp>
      <p:grpSp>
        <p:nvGrpSpPr>
          <p:cNvPr id="7192" name="Group 174"/>
          <p:cNvGrpSpPr>
            <a:grpSpLocks/>
          </p:cNvGrpSpPr>
          <p:nvPr/>
        </p:nvGrpSpPr>
        <p:grpSpPr bwMode="auto">
          <a:xfrm>
            <a:off x="-12700" y="5889625"/>
            <a:ext cx="9196388" cy="958850"/>
            <a:chOff x="-8" y="3710"/>
            <a:chExt cx="5793" cy="604"/>
          </a:xfrm>
        </p:grpSpPr>
        <p:sp>
          <p:nvSpPr>
            <p:cNvPr id="7194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5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6" name="Rectangle 36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7" name="Rectangle 37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Rectangle 40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Rectangle 41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0" name="Rectangle 60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1" name="Rectangle 61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Rectangle 62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3" name="Rectangle 63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4" name="Rectangle 64"/>
            <p:cNvSpPr>
              <a:spLocks noChangeArrowheads="1"/>
            </p:cNvSpPr>
            <p:nvPr/>
          </p:nvSpPr>
          <p:spPr bwMode="auto">
            <a:xfrm>
              <a:off x="5176" y="4080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12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7205" name="Rectangle 65"/>
            <p:cNvSpPr>
              <a:spLocks noChangeArrowheads="1"/>
            </p:cNvSpPr>
            <p:nvPr/>
          </p:nvSpPr>
          <p:spPr bwMode="auto">
            <a:xfrm>
              <a:off x="2872" y="4004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7206" name="Rectangle 66"/>
            <p:cNvSpPr>
              <a:spLocks noChangeArrowheads="1"/>
            </p:cNvSpPr>
            <p:nvPr/>
          </p:nvSpPr>
          <p:spPr bwMode="auto">
            <a:xfrm>
              <a:off x="1466" y="3749"/>
              <a:ext cx="2306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7207" name="Rectangle 67"/>
            <p:cNvSpPr>
              <a:spLocks noChangeArrowheads="1"/>
            </p:cNvSpPr>
            <p:nvPr/>
          </p:nvSpPr>
          <p:spPr bwMode="auto">
            <a:xfrm>
              <a:off x="-8" y="4114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7208" name="Rectangle 68"/>
            <p:cNvSpPr>
              <a:spLocks noChangeArrowheads="1"/>
            </p:cNvSpPr>
            <p:nvPr/>
          </p:nvSpPr>
          <p:spPr bwMode="auto">
            <a:xfrm>
              <a:off x="13" y="3808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7209" name="Rectangle 71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Rectangle 72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Rectangle 73"/>
            <p:cNvSpPr>
              <a:spLocks noChangeArrowheads="1"/>
            </p:cNvSpPr>
            <p:nvPr/>
          </p:nvSpPr>
          <p:spPr bwMode="auto">
            <a:xfrm>
              <a:off x="-5" y="4002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7212" name="Rectangle 74"/>
            <p:cNvSpPr>
              <a:spLocks noChangeArrowheads="1"/>
            </p:cNvSpPr>
            <p:nvPr/>
          </p:nvSpPr>
          <p:spPr bwMode="auto">
            <a:xfrm>
              <a:off x="3604" y="3742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 dirty="0">
                  <a:latin typeface="Arial Narrow" pitchFamily="34" charset="0"/>
                </a:rPr>
                <a:t>NOTE</a:t>
              </a:r>
              <a:r>
                <a:rPr lang="en-US" sz="900" b="1" dirty="0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7213" name="Rectangle 75"/>
            <p:cNvSpPr>
              <a:spLocks noChangeArrowheads="1"/>
            </p:cNvSpPr>
            <p:nvPr/>
          </p:nvSpPr>
          <p:spPr bwMode="auto">
            <a:xfrm>
              <a:off x="0" y="3710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7214" name="Rectangle 76"/>
            <p:cNvSpPr>
              <a:spLocks noChangeArrowheads="1"/>
            </p:cNvSpPr>
            <p:nvPr/>
          </p:nvSpPr>
          <p:spPr bwMode="auto">
            <a:xfrm>
              <a:off x="1769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5" name="Rectangle 77"/>
            <p:cNvSpPr>
              <a:spLocks noChangeArrowheads="1"/>
            </p:cNvSpPr>
            <p:nvPr/>
          </p:nvSpPr>
          <p:spPr bwMode="auto">
            <a:xfrm>
              <a:off x="1660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6" name="Rectangle 78"/>
            <p:cNvSpPr>
              <a:spLocks noChangeArrowheads="1"/>
            </p:cNvSpPr>
            <p:nvPr/>
          </p:nvSpPr>
          <p:spPr bwMode="auto">
            <a:xfrm>
              <a:off x="2869" y="4015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7217" name="Rectangle 79"/>
            <p:cNvSpPr>
              <a:spLocks noChangeArrowheads="1"/>
            </p:cNvSpPr>
            <p:nvPr/>
          </p:nvSpPr>
          <p:spPr bwMode="auto">
            <a:xfrm>
              <a:off x="1624" y="3998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7218" name="Rectangle 80"/>
            <p:cNvSpPr>
              <a:spLocks noChangeArrowheads="1"/>
            </p:cNvSpPr>
            <p:nvPr/>
          </p:nvSpPr>
          <p:spPr bwMode="auto">
            <a:xfrm>
              <a:off x="2281" y="4009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7219" name="Rectangle 81"/>
            <p:cNvSpPr>
              <a:spLocks noChangeArrowheads="1"/>
            </p:cNvSpPr>
            <p:nvPr/>
          </p:nvSpPr>
          <p:spPr bwMode="auto">
            <a:xfrm>
              <a:off x="45" y="373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0" name="Rectangle 82"/>
            <p:cNvSpPr>
              <a:spLocks noChangeArrowheads="1"/>
            </p:cNvSpPr>
            <p:nvPr/>
          </p:nvSpPr>
          <p:spPr bwMode="auto">
            <a:xfrm>
              <a:off x="45" y="4024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1" name="Rectangle 83"/>
            <p:cNvSpPr>
              <a:spLocks noChangeArrowheads="1"/>
            </p:cNvSpPr>
            <p:nvPr/>
          </p:nvSpPr>
          <p:spPr bwMode="auto">
            <a:xfrm>
              <a:off x="45" y="3736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Rectangle 84"/>
            <p:cNvSpPr>
              <a:spLocks noChangeArrowheads="1"/>
            </p:cNvSpPr>
            <p:nvPr/>
          </p:nvSpPr>
          <p:spPr bwMode="auto">
            <a:xfrm>
              <a:off x="45" y="4024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Rectangle 85"/>
            <p:cNvSpPr>
              <a:spLocks noChangeArrowheads="1"/>
            </p:cNvSpPr>
            <p:nvPr/>
          </p:nvSpPr>
          <p:spPr bwMode="auto">
            <a:xfrm>
              <a:off x="1433" y="3736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Rectangle 86"/>
            <p:cNvSpPr>
              <a:spLocks noChangeArrowheads="1"/>
            </p:cNvSpPr>
            <p:nvPr/>
          </p:nvSpPr>
          <p:spPr bwMode="auto">
            <a:xfrm>
              <a:off x="1621" y="4024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5" name="Rectangle 87"/>
            <p:cNvSpPr>
              <a:spLocks noChangeArrowheads="1"/>
            </p:cNvSpPr>
            <p:nvPr/>
          </p:nvSpPr>
          <p:spPr bwMode="auto">
            <a:xfrm>
              <a:off x="2304" y="4024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6" name="Rectangle 88"/>
            <p:cNvSpPr>
              <a:spLocks noChangeArrowheads="1"/>
            </p:cNvSpPr>
            <p:nvPr/>
          </p:nvSpPr>
          <p:spPr bwMode="auto">
            <a:xfrm>
              <a:off x="2907" y="4024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7" name="Rectangle 89"/>
            <p:cNvSpPr>
              <a:spLocks noChangeArrowheads="1"/>
            </p:cNvSpPr>
            <p:nvPr/>
          </p:nvSpPr>
          <p:spPr bwMode="auto">
            <a:xfrm>
              <a:off x="5221" y="4024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93" name="Rectangle 56"/>
          <p:cNvSpPr>
            <a:spLocks noChangeArrowheads="1"/>
          </p:cNvSpPr>
          <p:nvPr/>
        </p:nvSpPr>
        <p:spPr bwMode="auto">
          <a:xfrm>
            <a:off x="7845425" y="2998788"/>
            <a:ext cx="1189038" cy="868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Reference Sub-Block #1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REFERENCE 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REFERENCE </a:t>
            </a:r>
            <a:r>
              <a:rPr lang="en-US" sz="900" dirty="0">
                <a:latin typeface="Arial Narrow" pitchFamily="34" charset="0"/>
              </a:rPr>
              <a:t>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</a:t>
            </a:r>
            <a:r>
              <a:rPr lang="en-US" sz="900" dirty="0" smtClean="0">
                <a:latin typeface="Arial Narrow" pitchFamily="34" charset="0"/>
              </a:rPr>
              <a:t>10 </a:t>
            </a:r>
            <a:r>
              <a:rPr lang="en-US" sz="900" dirty="0">
                <a:latin typeface="Arial Narrow" pitchFamily="34" charset="0"/>
              </a:rPr>
              <a:t>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</a:t>
            </a:r>
            <a:r>
              <a:rPr lang="en-US" sz="900" dirty="0" smtClean="0">
                <a:latin typeface="Arial Narrow" pitchFamily="34" charset="0"/>
              </a:rPr>
              <a:t>24 </a:t>
            </a:r>
            <a:r>
              <a:rPr lang="en-US" sz="900" dirty="0">
                <a:latin typeface="Arial Narrow" pitchFamily="34" charset="0"/>
              </a:rPr>
              <a:t>Point</a:t>
            </a:r>
          </a:p>
        </p:txBody>
      </p:sp>
      <p:sp>
        <p:nvSpPr>
          <p:cNvPr id="101" name="Rectangle 15"/>
          <p:cNvSpPr>
            <a:spLocks noChangeArrowheads="1"/>
          </p:cNvSpPr>
          <p:nvPr/>
        </p:nvSpPr>
        <p:spPr bwMode="auto">
          <a:xfrm>
            <a:off x="2501900" y="646747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2" name="Rectangle 16"/>
          <p:cNvSpPr>
            <a:spLocks noChangeArrowheads="1"/>
          </p:cNvSpPr>
          <p:nvPr/>
        </p:nvSpPr>
        <p:spPr bwMode="auto">
          <a:xfrm>
            <a:off x="3705225" y="647700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60"/>
          <p:cNvGrpSpPr>
            <a:grpSpLocks/>
          </p:cNvGrpSpPr>
          <p:nvPr/>
        </p:nvGrpSpPr>
        <p:grpSpPr bwMode="auto">
          <a:xfrm>
            <a:off x="342900" y="1176338"/>
            <a:ext cx="8458200" cy="4497387"/>
            <a:chOff x="144" y="192"/>
            <a:chExt cx="5328" cy="2833"/>
          </a:xfrm>
        </p:grpSpPr>
        <p:sp>
          <p:nvSpPr>
            <p:cNvPr id="8231" name="Line 61"/>
            <p:cNvSpPr>
              <a:spLocks noChangeShapeType="1"/>
            </p:cNvSpPr>
            <p:nvPr/>
          </p:nvSpPr>
          <p:spPr bwMode="auto">
            <a:xfrm>
              <a:off x="1584" y="10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2" name="Line 62"/>
            <p:cNvSpPr>
              <a:spLocks noChangeShapeType="1"/>
            </p:cNvSpPr>
            <p:nvPr/>
          </p:nvSpPr>
          <p:spPr bwMode="auto">
            <a:xfrm>
              <a:off x="4176" y="1008"/>
              <a:ext cx="0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3" name="Line 63"/>
            <p:cNvSpPr>
              <a:spLocks noChangeShapeType="1"/>
            </p:cNvSpPr>
            <p:nvPr/>
          </p:nvSpPr>
          <p:spPr bwMode="auto">
            <a:xfrm>
              <a:off x="1928" y="158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4" name="Line 64"/>
            <p:cNvSpPr>
              <a:spLocks noChangeShapeType="1"/>
            </p:cNvSpPr>
            <p:nvPr/>
          </p:nvSpPr>
          <p:spPr bwMode="auto">
            <a:xfrm>
              <a:off x="3272" y="1584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5" name="Rectangle 65" descr="Wide upward diagonal"/>
            <p:cNvSpPr>
              <a:spLocks noChangeArrowheads="1"/>
            </p:cNvSpPr>
            <p:nvPr/>
          </p:nvSpPr>
          <p:spPr bwMode="auto">
            <a:xfrm rot="-5400000">
              <a:off x="3066" y="414"/>
              <a:ext cx="95" cy="464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6" name="Rectangle 66" descr="Wide upward diagonal"/>
            <p:cNvSpPr>
              <a:spLocks noChangeArrowheads="1"/>
            </p:cNvSpPr>
            <p:nvPr/>
          </p:nvSpPr>
          <p:spPr bwMode="auto">
            <a:xfrm>
              <a:off x="5368" y="995"/>
              <a:ext cx="104" cy="1758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7" name="Line 67"/>
            <p:cNvSpPr>
              <a:spLocks noChangeShapeType="1"/>
            </p:cNvSpPr>
            <p:nvPr/>
          </p:nvSpPr>
          <p:spPr bwMode="auto">
            <a:xfrm>
              <a:off x="3080" y="2162"/>
              <a:ext cx="0" cy="5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38" name="Rectangle 68" descr="Wide upward diagonal"/>
            <p:cNvSpPr>
              <a:spLocks noChangeArrowheads="1"/>
            </p:cNvSpPr>
            <p:nvPr/>
          </p:nvSpPr>
          <p:spPr bwMode="auto">
            <a:xfrm>
              <a:off x="720" y="1008"/>
              <a:ext cx="104" cy="1758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39" name="Line 69"/>
            <p:cNvSpPr>
              <a:spLocks noChangeShapeType="1"/>
            </p:cNvSpPr>
            <p:nvPr/>
          </p:nvSpPr>
          <p:spPr bwMode="auto">
            <a:xfrm>
              <a:off x="816" y="2160"/>
              <a:ext cx="45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0" name="Line 70"/>
            <p:cNvSpPr>
              <a:spLocks noChangeShapeType="1"/>
            </p:cNvSpPr>
            <p:nvPr/>
          </p:nvSpPr>
          <p:spPr bwMode="auto">
            <a:xfrm>
              <a:off x="816" y="1872"/>
              <a:ext cx="3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1" name="Line 71"/>
            <p:cNvSpPr>
              <a:spLocks noChangeShapeType="1"/>
            </p:cNvSpPr>
            <p:nvPr/>
          </p:nvSpPr>
          <p:spPr bwMode="auto">
            <a:xfrm flipV="1">
              <a:off x="1680" y="1008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2" name="Line 72"/>
            <p:cNvSpPr>
              <a:spLocks noChangeShapeType="1"/>
            </p:cNvSpPr>
            <p:nvPr/>
          </p:nvSpPr>
          <p:spPr bwMode="auto">
            <a:xfrm flipV="1">
              <a:off x="3024" y="1008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Line 73"/>
            <p:cNvSpPr>
              <a:spLocks noChangeShapeType="1"/>
            </p:cNvSpPr>
            <p:nvPr/>
          </p:nvSpPr>
          <p:spPr bwMode="auto">
            <a:xfrm>
              <a:off x="816" y="1584"/>
              <a:ext cx="45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44" name="Rectangle 74"/>
            <p:cNvSpPr>
              <a:spLocks noChangeArrowheads="1"/>
            </p:cNvSpPr>
            <p:nvPr/>
          </p:nvSpPr>
          <p:spPr bwMode="auto">
            <a:xfrm>
              <a:off x="720" y="1008"/>
              <a:ext cx="4752" cy="177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45" name="Text Box 75"/>
            <p:cNvSpPr txBox="1">
              <a:spLocks noChangeArrowheads="1"/>
            </p:cNvSpPr>
            <p:nvPr/>
          </p:nvSpPr>
          <p:spPr bwMode="auto">
            <a:xfrm>
              <a:off x="1056" y="1124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A1</a:t>
              </a:r>
            </a:p>
          </p:txBody>
        </p:sp>
        <p:sp>
          <p:nvSpPr>
            <p:cNvPr id="8246" name="Text Box 76"/>
            <p:cNvSpPr txBox="1">
              <a:spLocks noChangeArrowheads="1"/>
            </p:cNvSpPr>
            <p:nvPr/>
          </p:nvSpPr>
          <p:spPr bwMode="auto">
            <a:xfrm>
              <a:off x="2208" y="1124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A2</a:t>
              </a:r>
            </a:p>
          </p:txBody>
        </p:sp>
        <p:sp>
          <p:nvSpPr>
            <p:cNvPr id="8247" name="Text Box 77"/>
            <p:cNvSpPr txBox="1">
              <a:spLocks noChangeArrowheads="1"/>
            </p:cNvSpPr>
            <p:nvPr/>
          </p:nvSpPr>
          <p:spPr bwMode="auto">
            <a:xfrm>
              <a:off x="3456" y="1138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A3</a:t>
              </a:r>
            </a:p>
          </p:txBody>
        </p:sp>
        <p:sp>
          <p:nvSpPr>
            <p:cNvPr id="8248" name="Text Box 78"/>
            <p:cNvSpPr txBox="1">
              <a:spLocks noChangeArrowheads="1"/>
            </p:cNvSpPr>
            <p:nvPr/>
          </p:nvSpPr>
          <p:spPr bwMode="auto">
            <a:xfrm>
              <a:off x="1200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B1</a:t>
              </a:r>
            </a:p>
          </p:txBody>
        </p:sp>
        <p:sp>
          <p:nvSpPr>
            <p:cNvPr id="8249" name="Text Box 79"/>
            <p:cNvSpPr txBox="1">
              <a:spLocks noChangeArrowheads="1"/>
            </p:cNvSpPr>
            <p:nvPr/>
          </p:nvSpPr>
          <p:spPr bwMode="auto">
            <a:xfrm>
              <a:off x="2400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B2</a:t>
              </a:r>
            </a:p>
          </p:txBody>
        </p:sp>
        <p:sp>
          <p:nvSpPr>
            <p:cNvPr id="8250" name="Text Box 80"/>
            <p:cNvSpPr txBox="1">
              <a:spLocks noChangeArrowheads="1"/>
            </p:cNvSpPr>
            <p:nvPr/>
          </p:nvSpPr>
          <p:spPr bwMode="auto">
            <a:xfrm>
              <a:off x="3600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B3</a:t>
              </a:r>
            </a:p>
          </p:txBody>
        </p:sp>
        <p:sp>
          <p:nvSpPr>
            <p:cNvPr id="8251" name="Text Box 81"/>
            <p:cNvSpPr txBox="1">
              <a:spLocks noChangeArrowheads="1"/>
            </p:cNvSpPr>
            <p:nvPr/>
          </p:nvSpPr>
          <p:spPr bwMode="auto">
            <a:xfrm>
              <a:off x="2400" y="1859"/>
              <a:ext cx="2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C</a:t>
              </a:r>
            </a:p>
          </p:txBody>
        </p:sp>
        <p:sp>
          <p:nvSpPr>
            <p:cNvPr id="8252" name="Text Box 82"/>
            <p:cNvSpPr txBox="1">
              <a:spLocks noChangeArrowheads="1"/>
            </p:cNvSpPr>
            <p:nvPr/>
          </p:nvSpPr>
          <p:spPr bwMode="auto">
            <a:xfrm>
              <a:off x="2281" y="2290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D1</a:t>
              </a:r>
            </a:p>
          </p:txBody>
        </p:sp>
        <p:sp>
          <p:nvSpPr>
            <p:cNvPr id="8253" name="Text Box 83"/>
            <p:cNvSpPr txBox="1">
              <a:spLocks noChangeArrowheads="1"/>
            </p:cNvSpPr>
            <p:nvPr/>
          </p:nvSpPr>
          <p:spPr bwMode="auto">
            <a:xfrm>
              <a:off x="4627" y="1138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D2</a:t>
              </a:r>
            </a:p>
          </p:txBody>
        </p:sp>
        <p:sp>
          <p:nvSpPr>
            <p:cNvPr id="8254" name="Text Box 84"/>
            <p:cNvSpPr txBox="1">
              <a:spLocks noChangeArrowheads="1"/>
            </p:cNvSpPr>
            <p:nvPr/>
          </p:nvSpPr>
          <p:spPr bwMode="auto">
            <a:xfrm>
              <a:off x="4128" y="2291"/>
              <a:ext cx="3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E1</a:t>
              </a:r>
            </a:p>
          </p:txBody>
        </p:sp>
        <p:sp>
          <p:nvSpPr>
            <p:cNvPr id="8255" name="Text Box 85"/>
            <p:cNvSpPr txBox="1">
              <a:spLocks noChangeArrowheads="1"/>
            </p:cNvSpPr>
            <p:nvPr/>
          </p:nvSpPr>
          <p:spPr bwMode="auto">
            <a:xfrm>
              <a:off x="4632" y="1728"/>
              <a:ext cx="3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E2</a:t>
              </a:r>
            </a:p>
          </p:txBody>
        </p:sp>
        <p:sp>
          <p:nvSpPr>
            <p:cNvPr id="8256" name="Line 86"/>
            <p:cNvSpPr>
              <a:spLocks noChangeShapeType="1"/>
            </p:cNvSpPr>
            <p:nvPr/>
          </p:nvSpPr>
          <p:spPr bwMode="auto">
            <a:xfrm flipH="1">
              <a:off x="528" y="1584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7" name="Line 87"/>
            <p:cNvSpPr>
              <a:spLocks noChangeShapeType="1"/>
            </p:cNvSpPr>
            <p:nvPr/>
          </p:nvSpPr>
          <p:spPr bwMode="auto">
            <a:xfrm flipH="1">
              <a:off x="528" y="100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8" name="Line 88"/>
            <p:cNvSpPr>
              <a:spLocks noChangeShapeType="1"/>
            </p:cNvSpPr>
            <p:nvPr/>
          </p:nvSpPr>
          <p:spPr bwMode="auto">
            <a:xfrm flipH="1">
              <a:off x="528" y="1871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9" name="Line 89"/>
            <p:cNvSpPr>
              <a:spLocks noChangeShapeType="1"/>
            </p:cNvSpPr>
            <p:nvPr/>
          </p:nvSpPr>
          <p:spPr bwMode="auto">
            <a:xfrm flipH="1">
              <a:off x="528" y="2160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0" name="Line 90"/>
            <p:cNvSpPr>
              <a:spLocks noChangeShapeType="1"/>
            </p:cNvSpPr>
            <p:nvPr/>
          </p:nvSpPr>
          <p:spPr bwMode="auto">
            <a:xfrm rot="16200000" flipH="1">
              <a:off x="648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1" name="Line 91"/>
            <p:cNvSpPr>
              <a:spLocks noChangeShapeType="1"/>
            </p:cNvSpPr>
            <p:nvPr/>
          </p:nvSpPr>
          <p:spPr bwMode="auto">
            <a:xfrm rot="16200000" flipH="1">
              <a:off x="1603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2" name="Line 92"/>
            <p:cNvSpPr>
              <a:spLocks noChangeShapeType="1"/>
            </p:cNvSpPr>
            <p:nvPr/>
          </p:nvSpPr>
          <p:spPr bwMode="auto">
            <a:xfrm rot="16200000" flipH="1">
              <a:off x="1848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3" name="Line 93"/>
            <p:cNvSpPr>
              <a:spLocks noChangeShapeType="1"/>
            </p:cNvSpPr>
            <p:nvPr/>
          </p:nvSpPr>
          <p:spPr bwMode="auto">
            <a:xfrm rot="16200000" flipH="1">
              <a:off x="2952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4" name="Line 94"/>
            <p:cNvSpPr>
              <a:spLocks noChangeShapeType="1"/>
            </p:cNvSpPr>
            <p:nvPr/>
          </p:nvSpPr>
          <p:spPr bwMode="auto">
            <a:xfrm rot="16200000" flipH="1">
              <a:off x="2928" y="816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5" name="Line 95"/>
            <p:cNvSpPr>
              <a:spLocks noChangeShapeType="1"/>
            </p:cNvSpPr>
            <p:nvPr/>
          </p:nvSpPr>
          <p:spPr bwMode="auto">
            <a:xfrm rot="16200000" flipH="1">
              <a:off x="3192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6" name="Line 96"/>
            <p:cNvSpPr>
              <a:spLocks noChangeShapeType="1"/>
            </p:cNvSpPr>
            <p:nvPr/>
          </p:nvSpPr>
          <p:spPr bwMode="auto">
            <a:xfrm rot="16200000" flipH="1">
              <a:off x="4104" y="888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7" name="Line 97"/>
            <p:cNvSpPr>
              <a:spLocks noChangeShapeType="1"/>
            </p:cNvSpPr>
            <p:nvPr/>
          </p:nvSpPr>
          <p:spPr bwMode="auto">
            <a:xfrm>
              <a:off x="3264" y="1056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8" name="Line 98"/>
            <p:cNvSpPr>
              <a:spLocks noChangeShapeType="1"/>
            </p:cNvSpPr>
            <p:nvPr/>
          </p:nvSpPr>
          <p:spPr bwMode="auto">
            <a:xfrm>
              <a:off x="3072" y="1056"/>
              <a:ext cx="0" cy="10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69" name="Line 99"/>
            <p:cNvSpPr>
              <a:spLocks noChangeShapeType="1"/>
            </p:cNvSpPr>
            <p:nvPr/>
          </p:nvSpPr>
          <p:spPr bwMode="auto">
            <a:xfrm>
              <a:off x="1920" y="1056"/>
              <a:ext cx="0" cy="48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70" name="Text Box 100"/>
            <p:cNvSpPr txBox="1">
              <a:spLocks noChangeArrowheads="1"/>
            </p:cNvSpPr>
            <p:nvPr/>
          </p:nvSpPr>
          <p:spPr bwMode="auto">
            <a:xfrm>
              <a:off x="416" y="901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8271" name="Text Box 101"/>
            <p:cNvSpPr txBox="1">
              <a:spLocks noChangeArrowheads="1"/>
            </p:cNvSpPr>
            <p:nvPr/>
          </p:nvSpPr>
          <p:spPr bwMode="auto">
            <a:xfrm>
              <a:off x="656" y="592"/>
              <a:ext cx="17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8272" name="Text Box 102"/>
            <p:cNvSpPr txBox="1">
              <a:spLocks noChangeArrowheads="1"/>
            </p:cNvSpPr>
            <p:nvPr/>
          </p:nvSpPr>
          <p:spPr bwMode="auto">
            <a:xfrm>
              <a:off x="144" y="1468"/>
              <a:ext cx="432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1200" b="1">
                  <a:latin typeface="Arial Narrow" pitchFamily="34" charset="0"/>
                </a:rPr>
                <a:t>25.4 mm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1200" b="1">
                  <a:latin typeface="Arial Narrow" pitchFamily="34" charset="0"/>
                </a:rPr>
                <a:t>(1.0 in)</a:t>
              </a:r>
            </a:p>
          </p:txBody>
        </p:sp>
        <p:sp>
          <p:nvSpPr>
            <p:cNvPr id="8273" name="Text Box 103"/>
            <p:cNvSpPr txBox="1">
              <a:spLocks noChangeArrowheads="1"/>
            </p:cNvSpPr>
            <p:nvPr/>
          </p:nvSpPr>
          <p:spPr bwMode="auto">
            <a:xfrm>
              <a:off x="144" y="1747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38.1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(1.5 in)</a:t>
              </a:r>
            </a:p>
          </p:txBody>
        </p:sp>
        <p:sp>
          <p:nvSpPr>
            <p:cNvPr id="8274" name="Text Box 104"/>
            <p:cNvSpPr txBox="1">
              <a:spLocks noChangeArrowheads="1"/>
            </p:cNvSpPr>
            <p:nvPr/>
          </p:nvSpPr>
          <p:spPr bwMode="auto">
            <a:xfrm>
              <a:off x="144" y="2036"/>
              <a:ext cx="432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1200" b="1">
                  <a:latin typeface="Arial Narrow" pitchFamily="34" charset="0"/>
                </a:rPr>
                <a:t>76.2 mm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1200" b="1">
                  <a:latin typeface="Arial Narrow" pitchFamily="34" charset="0"/>
                </a:rPr>
                <a:t>(3.0 in)</a:t>
              </a:r>
            </a:p>
          </p:txBody>
        </p:sp>
        <p:sp>
          <p:nvSpPr>
            <p:cNvPr id="8275" name="Text Box 105"/>
            <p:cNvSpPr txBox="1">
              <a:spLocks noChangeArrowheads="1"/>
            </p:cNvSpPr>
            <p:nvPr/>
          </p:nvSpPr>
          <p:spPr bwMode="auto">
            <a:xfrm rot="5400000">
              <a:off x="1450" y="517"/>
              <a:ext cx="45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43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  (1.65 in)</a:t>
              </a:r>
            </a:p>
          </p:txBody>
        </p:sp>
        <p:sp>
          <p:nvSpPr>
            <p:cNvPr id="8276" name="Text Box 106"/>
            <p:cNvSpPr txBox="1">
              <a:spLocks noChangeArrowheads="1"/>
            </p:cNvSpPr>
            <p:nvPr/>
          </p:nvSpPr>
          <p:spPr bwMode="auto">
            <a:xfrm>
              <a:off x="2491" y="672"/>
              <a:ext cx="476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101.5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(4.0 in)</a:t>
              </a:r>
            </a:p>
          </p:txBody>
        </p:sp>
        <p:sp>
          <p:nvSpPr>
            <p:cNvPr id="8277" name="Text Box 107"/>
            <p:cNvSpPr txBox="1">
              <a:spLocks noChangeArrowheads="1"/>
            </p:cNvSpPr>
            <p:nvPr/>
          </p:nvSpPr>
          <p:spPr bwMode="auto">
            <a:xfrm rot="5400000">
              <a:off x="3969" y="517"/>
              <a:ext cx="410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153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(6.0 in)</a:t>
              </a:r>
            </a:p>
          </p:txBody>
        </p:sp>
        <p:sp>
          <p:nvSpPr>
            <p:cNvPr id="8278" name="Text Box 108"/>
            <p:cNvSpPr txBox="1">
              <a:spLocks noChangeArrowheads="1"/>
            </p:cNvSpPr>
            <p:nvPr/>
          </p:nvSpPr>
          <p:spPr bwMode="auto">
            <a:xfrm rot="5400000">
              <a:off x="2809" y="333"/>
              <a:ext cx="524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107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(14.3 in)CV</a:t>
              </a:r>
            </a:p>
          </p:txBody>
        </p:sp>
        <p:sp>
          <p:nvSpPr>
            <p:cNvPr id="8279" name="Line 109"/>
            <p:cNvSpPr>
              <a:spLocks noChangeShapeType="1"/>
            </p:cNvSpPr>
            <p:nvPr/>
          </p:nvSpPr>
          <p:spPr bwMode="auto">
            <a:xfrm flipH="1">
              <a:off x="2880" y="81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0" name="Line 110"/>
            <p:cNvSpPr>
              <a:spLocks noChangeShapeType="1"/>
            </p:cNvSpPr>
            <p:nvPr/>
          </p:nvSpPr>
          <p:spPr bwMode="auto">
            <a:xfrm flipH="1">
              <a:off x="3264" y="81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81" name="Text Box 111"/>
            <p:cNvSpPr txBox="1">
              <a:spLocks noChangeArrowheads="1"/>
            </p:cNvSpPr>
            <p:nvPr/>
          </p:nvSpPr>
          <p:spPr bwMode="auto">
            <a:xfrm>
              <a:off x="3441" y="672"/>
              <a:ext cx="410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111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(4.4 in)</a:t>
              </a:r>
            </a:p>
          </p:txBody>
        </p:sp>
        <p:sp>
          <p:nvSpPr>
            <p:cNvPr id="8282" name="Rectangle 112" descr="Wide upward diagonal"/>
            <p:cNvSpPr>
              <a:spLocks noChangeArrowheads="1"/>
            </p:cNvSpPr>
            <p:nvPr/>
          </p:nvSpPr>
          <p:spPr bwMode="auto">
            <a:xfrm>
              <a:off x="3353" y="2872"/>
              <a:ext cx="363" cy="111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83" name="Text Box 113"/>
            <p:cNvSpPr txBox="1">
              <a:spLocks noChangeArrowheads="1"/>
            </p:cNvSpPr>
            <p:nvPr/>
          </p:nvSpPr>
          <p:spPr bwMode="auto">
            <a:xfrm>
              <a:off x="3761" y="2783"/>
              <a:ext cx="1287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Shaded area 5 mm (0.2 in) wide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clearance for label holder</a:t>
              </a:r>
            </a:p>
          </p:txBody>
        </p:sp>
        <p:sp>
          <p:nvSpPr>
            <p:cNvPr id="8284" name="Text Box 114"/>
            <p:cNvSpPr txBox="1">
              <a:spLocks noChangeArrowheads="1"/>
            </p:cNvSpPr>
            <p:nvPr/>
          </p:nvSpPr>
          <p:spPr bwMode="auto">
            <a:xfrm rot="5400000">
              <a:off x="1740" y="549"/>
              <a:ext cx="370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53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(2.1 in)</a:t>
              </a:r>
            </a:p>
          </p:txBody>
        </p:sp>
      </p:grpSp>
      <p:sp>
        <p:nvSpPr>
          <p:cNvPr id="8195" name="Rectangle 7"/>
          <p:cNvSpPr>
            <a:spLocks noChangeArrowheads="1"/>
          </p:cNvSpPr>
          <p:nvPr/>
        </p:nvSpPr>
        <p:spPr bwMode="auto">
          <a:xfrm>
            <a:off x="492125" y="-96838"/>
            <a:ext cx="8156575" cy="138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4000" b="1" u="sng">
                <a:latin typeface="Arial Narrow" pitchFamily="34" charset="0"/>
              </a:rPr>
              <a:t> DATA LAYOUT</a:t>
            </a:r>
          </a:p>
          <a:p>
            <a:pPr algn="ctr">
              <a:lnSpc>
                <a:spcPct val="90000"/>
              </a:lnSpc>
            </a:pPr>
            <a:r>
              <a:rPr lang="en-US" sz="1800" b="1" u="sng">
                <a:latin typeface="Arial Narrow" pitchFamily="34" charset="0"/>
              </a:rPr>
              <a:t>for SMALL CONTAINERS (example KLT)</a:t>
            </a:r>
          </a:p>
          <a:p>
            <a:pPr algn="ctr">
              <a:lnSpc>
                <a:spcPct val="90000"/>
              </a:lnSpc>
            </a:pPr>
            <a:r>
              <a:rPr lang="en-US" sz="1800" b="1">
                <a:latin typeface="Arial Narrow" pitchFamily="34" charset="0"/>
              </a:rPr>
              <a:t>(Alternate format to be used at supplier’s option when shipping parts in small containers)</a:t>
            </a:r>
          </a:p>
          <a:p>
            <a:pPr algn="ctr">
              <a:lnSpc>
                <a:spcPct val="90000"/>
              </a:lnSpc>
            </a:pPr>
            <a:r>
              <a:rPr lang="en-US" sz="1800" b="1">
                <a:latin typeface="Arial Narrow" pitchFamily="34" charset="0"/>
              </a:rPr>
              <a:t>74mm (3”) x 210mm (8”) label or equivalent</a:t>
            </a:r>
          </a:p>
        </p:txBody>
      </p:sp>
      <p:grpSp>
        <p:nvGrpSpPr>
          <p:cNvPr id="8196" name="Group 117"/>
          <p:cNvGrpSpPr>
            <a:grpSpLocks/>
          </p:cNvGrpSpPr>
          <p:nvPr/>
        </p:nvGrpSpPr>
        <p:grpSpPr bwMode="auto">
          <a:xfrm>
            <a:off x="-12700" y="5829300"/>
            <a:ext cx="9196388" cy="965200"/>
            <a:chOff x="-8" y="3672"/>
            <a:chExt cx="5793" cy="608"/>
          </a:xfrm>
        </p:grpSpPr>
        <p:sp>
          <p:nvSpPr>
            <p:cNvPr id="8197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8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Rectangle 4"/>
            <p:cNvSpPr>
              <a:spLocks noChangeArrowheads="1"/>
            </p:cNvSpPr>
            <p:nvPr/>
          </p:nvSpPr>
          <p:spPr bwMode="auto">
            <a:xfrm>
              <a:off x="228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" name="Rectangle 5"/>
            <p:cNvSpPr>
              <a:spLocks noChangeArrowheads="1"/>
            </p:cNvSpPr>
            <p:nvPr/>
          </p:nvSpPr>
          <p:spPr bwMode="auto">
            <a:xfrm>
              <a:off x="1972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Rectangle 28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Rectangle 29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3" name="Rectangle 30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4" name="Rectangle 31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Rectangle 32"/>
            <p:cNvSpPr>
              <a:spLocks noChangeArrowheads="1"/>
            </p:cNvSpPr>
            <p:nvPr/>
          </p:nvSpPr>
          <p:spPr bwMode="auto">
            <a:xfrm>
              <a:off x="5176" y="3994"/>
              <a:ext cx="609" cy="1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13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8206" name="Rectangle 33"/>
            <p:cNvSpPr>
              <a:spLocks noChangeArrowheads="1"/>
            </p:cNvSpPr>
            <p:nvPr/>
          </p:nvSpPr>
          <p:spPr bwMode="auto">
            <a:xfrm>
              <a:off x="2872" y="3946"/>
              <a:ext cx="2284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9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8207" name="Rectangle 34"/>
            <p:cNvSpPr>
              <a:spLocks noChangeArrowheads="1"/>
            </p:cNvSpPr>
            <p:nvPr/>
          </p:nvSpPr>
          <p:spPr bwMode="auto">
            <a:xfrm>
              <a:off x="1466" y="3672"/>
              <a:ext cx="2306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0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8208" name="Rectangle 35"/>
            <p:cNvSpPr>
              <a:spLocks noChangeArrowheads="1"/>
            </p:cNvSpPr>
            <p:nvPr/>
          </p:nvSpPr>
          <p:spPr bwMode="auto">
            <a:xfrm>
              <a:off x="-8" y="4056"/>
              <a:ext cx="1704" cy="1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8209" name="Rectangle 36"/>
            <p:cNvSpPr>
              <a:spLocks noChangeArrowheads="1"/>
            </p:cNvSpPr>
            <p:nvPr/>
          </p:nvSpPr>
          <p:spPr bwMode="auto">
            <a:xfrm>
              <a:off x="13" y="3750"/>
              <a:ext cx="1780" cy="1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8210" name="Rectangle 3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Rectangle 40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Rectangle 41"/>
            <p:cNvSpPr>
              <a:spLocks noChangeArrowheads="1"/>
            </p:cNvSpPr>
            <p:nvPr/>
          </p:nvSpPr>
          <p:spPr bwMode="auto">
            <a:xfrm>
              <a:off x="2" y="3962"/>
              <a:ext cx="693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800" b="1" u="sng" dirty="0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8213" name="Rectangle 42"/>
            <p:cNvSpPr>
              <a:spLocks noChangeArrowheads="1"/>
            </p:cNvSpPr>
            <p:nvPr/>
          </p:nvSpPr>
          <p:spPr bwMode="auto">
            <a:xfrm>
              <a:off x="3600" y="3678"/>
              <a:ext cx="2180" cy="2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900" b="1" u="sng" dirty="0">
                  <a:latin typeface="Arial Narrow" pitchFamily="34" charset="0"/>
                </a:rPr>
                <a:t>NOTE</a:t>
              </a:r>
              <a:r>
                <a:rPr lang="en-US" sz="900" b="1" dirty="0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8214" name="Rectangle 43"/>
            <p:cNvSpPr>
              <a:spLocks noChangeArrowheads="1"/>
            </p:cNvSpPr>
            <p:nvPr/>
          </p:nvSpPr>
          <p:spPr bwMode="auto">
            <a:xfrm>
              <a:off x="2" y="3672"/>
              <a:ext cx="1048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800" b="1" u="sng" dirty="0">
                  <a:latin typeface="Arial Narrow" pitchFamily="34" charset="0"/>
                </a:rPr>
                <a:t>CUSTOMER NAME</a:t>
              </a:r>
              <a:r>
                <a:rPr lang="en-US" sz="800" b="1" dirty="0">
                  <a:latin typeface="Arial Narrow" pitchFamily="34" charset="0"/>
                </a:rPr>
                <a:t>:</a:t>
              </a:r>
            </a:p>
          </p:txBody>
        </p:sp>
        <p:sp>
          <p:nvSpPr>
            <p:cNvPr id="8215" name="Rectangle 44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Rectangle 45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Rectangle 46"/>
            <p:cNvSpPr>
              <a:spLocks noChangeArrowheads="1"/>
            </p:cNvSpPr>
            <p:nvPr/>
          </p:nvSpPr>
          <p:spPr bwMode="auto">
            <a:xfrm>
              <a:off x="2894" y="3959"/>
              <a:ext cx="939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8218" name="Rectangle 47"/>
            <p:cNvSpPr>
              <a:spLocks noChangeArrowheads="1"/>
            </p:cNvSpPr>
            <p:nvPr/>
          </p:nvSpPr>
          <p:spPr bwMode="auto">
            <a:xfrm>
              <a:off x="1624" y="3959"/>
              <a:ext cx="631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8219" name="Rectangle 48"/>
            <p:cNvSpPr>
              <a:spLocks noChangeArrowheads="1"/>
            </p:cNvSpPr>
            <p:nvPr/>
          </p:nvSpPr>
          <p:spPr bwMode="auto">
            <a:xfrm>
              <a:off x="2277" y="3959"/>
              <a:ext cx="775" cy="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8220" name="Rectangle 49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" name="Rectangle 50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2" name="Rectangle 51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Rectangle 52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4" name="Rectangle 53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5" name="Rectangle 54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Rectangle 55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7" name="Rectangle 56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8" name="Rectangle 57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94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5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9"/>
          <p:cNvSpPr>
            <a:spLocks noChangeArrowheads="1"/>
          </p:cNvSpPr>
          <p:nvPr/>
        </p:nvSpPr>
        <p:spPr bwMode="auto">
          <a:xfrm>
            <a:off x="-28161" y="-46038"/>
            <a:ext cx="9106661" cy="1874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4000" b="1" u="sng" dirty="0">
                <a:latin typeface="Arial Narrow" pitchFamily="34" charset="0"/>
              </a:rPr>
              <a:t>FORMAT SPECIFICATIONS</a:t>
            </a:r>
          </a:p>
          <a:p>
            <a:pPr algn="ctr"/>
            <a:r>
              <a:rPr lang="en-US" sz="2000" b="1" u="sng" dirty="0">
                <a:latin typeface="Arial Narrow" pitchFamily="34" charset="0"/>
              </a:rPr>
              <a:t>for SMALL CONTAINERS (example KLT)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latin typeface="Arial Narrow" pitchFamily="34" charset="0"/>
              </a:rPr>
              <a:t>(Alternate format to be used at supplier’s option when shipping parts in small containers)</a:t>
            </a:r>
          </a:p>
          <a:p>
            <a:pPr algn="ctr">
              <a:lnSpc>
                <a:spcPct val="90000"/>
              </a:lnSpc>
            </a:pPr>
            <a:r>
              <a:rPr lang="en-US" sz="2000" b="1" dirty="0">
                <a:latin typeface="Arial Narrow" pitchFamily="34" charset="0"/>
              </a:rPr>
              <a:t>74mm (3”) x 210mm (8”) label or equivalent</a:t>
            </a:r>
            <a:endParaRPr lang="en-US" sz="2000" b="1" u="sng" dirty="0">
              <a:latin typeface="Arial Narrow" pitchFamily="34" charset="0"/>
            </a:endParaRPr>
          </a:p>
          <a:p>
            <a:pPr algn="ctr"/>
            <a:r>
              <a:rPr lang="en-US" sz="2000" b="1" dirty="0">
                <a:latin typeface="Arial Narrow" pitchFamily="34" charset="0"/>
              </a:rPr>
              <a:t>(</a:t>
            </a:r>
            <a:r>
              <a:rPr lang="en-US" sz="2000" b="1" u="sng" dirty="0">
                <a:latin typeface="Arial Narrow" pitchFamily="34" charset="0"/>
              </a:rPr>
              <a:t>Data Sources &amp; Fonts Are The Same As On Pages 3 &amp; 4</a:t>
            </a:r>
            <a:r>
              <a:rPr lang="en-US" sz="2000" b="1" dirty="0">
                <a:latin typeface="Arial Narrow" pitchFamily="34" charset="0"/>
              </a:rPr>
              <a:t>)</a:t>
            </a:r>
          </a:p>
        </p:txBody>
      </p:sp>
      <p:grpSp>
        <p:nvGrpSpPr>
          <p:cNvPr id="9219" name="Group 132"/>
          <p:cNvGrpSpPr>
            <a:grpSpLocks/>
          </p:cNvGrpSpPr>
          <p:nvPr/>
        </p:nvGrpSpPr>
        <p:grpSpPr bwMode="auto">
          <a:xfrm>
            <a:off x="769938" y="1997075"/>
            <a:ext cx="7605712" cy="3441700"/>
            <a:chOff x="485" y="1258"/>
            <a:chExt cx="4791" cy="2168"/>
          </a:xfrm>
        </p:grpSpPr>
        <p:sp>
          <p:nvSpPr>
            <p:cNvPr id="9258" name="Line 70"/>
            <p:cNvSpPr>
              <a:spLocks noChangeShapeType="1"/>
            </p:cNvSpPr>
            <p:nvPr/>
          </p:nvSpPr>
          <p:spPr bwMode="auto">
            <a:xfrm>
              <a:off x="1349" y="147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59" name="Line 71"/>
            <p:cNvSpPr>
              <a:spLocks noChangeShapeType="1"/>
            </p:cNvSpPr>
            <p:nvPr/>
          </p:nvSpPr>
          <p:spPr bwMode="auto">
            <a:xfrm>
              <a:off x="3936" y="2056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0" name="Line 72"/>
            <p:cNvSpPr>
              <a:spLocks noChangeShapeType="1"/>
            </p:cNvSpPr>
            <p:nvPr/>
          </p:nvSpPr>
          <p:spPr bwMode="auto">
            <a:xfrm>
              <a:off x="1693" y="20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1" name="Line 73"/>
            <p:cNvSpPr>
              <a:spLocks noChangeShapeType="1"/>
            </p:cNvSpPr>
            <p:nvPr/>
          </p:nvSpPr>
          <p:spPr bwMode="auto">
            <a:xfrm>
              <a:off x="3037" y="204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2" name="Rectangle 74" descr="Wide upward diagonal"/>
            <p:cNvSpPr>
              <a:spLocks noChangeArrowheads="1"/>
            </p:cNvSpPr>
            <p:nvPr/>
          </p:nvSpPr>
          <p:spPr bwMode="auto">
            <a:xfrm rot="-5400000">
              <a:off x="2831" y="878"/>
              <a:ext cx="95" cy="464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3" name="Rectangle 75" descr="Wide upward diagonal"/>
            <p:cNvSpPr>
              <a:spLocks noChangeArrowheads="1"/>
            </p:cNvSpPr>
            <p:nvPr/>
          </p:nvSpPr>
          <p:spPr bwMode="auto">
            <a:xfrm>
              <a:off x="5133" y="1459"/>
              <a:ext cx="104" cy="1758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4" name="Line 76"/>
            <p:cNvSpPr>
              <a:spLocks noChangeShapeType="1"/>
            </p:cNvSpPr>
            <p:nvPr/>
          </p:nvSpPr>
          <p:spPr bwMode="auto">
            <a:xfrm>
              <a:off x="3069" y="2626"/>
              <a:ext cx="0" cy="50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5" name="Rectangle 77" descr="Wide upward diagonal"/>
            <p:cNvSpPr>
              <a:spLocks noChangeArrowheads="1"/>
            </p:cNvSpPr>
            <p:nvPr/>
          </p:nvSpPr>
          <p:spPr bwMode="auto">
            <a:xfrm>
              <a:off x="485" y="1472"/>
              <a:ext cx="104" cy="1758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FF"/>
              </a:bgClr>
            </a:patt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6" name="Line 78"/>
            <p:cNvSpPr>
              <a:spLocks noChangeShapeType="1"/>
            </p:cNvSpPr>
            <p:nvPr/>
          </p:nvSpPr>
          <p:spPr bwMode="auto">
            <a:xfrm>
              <a:off x="581" y="2624"/>
              <a:ext cx="45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7" name="Line 79"/>
            <p:cNvSpPr>
              <a:spLocks noChangeShapeType="1"/>
            </p:cNvSpPr>
            <p:nvPr/>
          </p:nvSpPr>
          <p:spPr bwMode="auto">
            <a:xfrm>
              <a:off x="581" y="2336"/>
              <a:ext cx="3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8" name="Line 80"/>
            <p:cNvSpPr>
              <a:spLocks noChangeShapeType="1"/>
            </p:cNvSpPr>
            <p:nvPr/>
          </p:nvSpPr>
          <p:spPr bwMode="auto">
            <a:xfrm flipV="1">
              <a:off x="1440" y="1488"/>
              <a:ext cx="0" cy="5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69" name="Line 81"/>
            <p:cNvSpPr>
              <a:spLocks noChangeShapeType="1"/>
            </p:cNvSpPr>
            <p:nvPr/>
          </p:nvSpPr>
          <p:spPr bwMode="auto">
            <a:xfrm flipV="1">
              <a:off x="2789" y="1472"/>
              <a:ext cx="0" cy="57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0" name="Line 82"/>
            <p:cNvSpPr>
              <a:spLocks noChangeShapeType="1"/>
            </p:cNvSpPr>
            <p:nvPr/>
          </p:nvSpPr>
          <p:spPr bwMode="auto">
            <a:xfrm>
              <a:off x="581" y="2048"/>
              <a:ext cx="45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1" name="Rectangle 83"/>
            <p:cNvSpPr>
              <a:spLocks noChangeArrowheads="1"/>
            </p:cNvSpPr>
            <p:nvPr/>
          </p:nvSpPr>
          <p:spPr bwMode="auto">
            <a:xfrm>
              <a:off x="485" y="1472"/>
              <a:ext cx="4752" cy="1776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72" name="Text Box 93"/>
            <p:cNvSpPr txBox="1">
              <a:spLocks noChangeArrowheads="1"/>
            </p:cNvSpPr>
            <p:nvPr/>
          </p:nvSpPr>
          <p:spPr bwMode="auto">
            <a:xfrm>
              <a:off x="3729" y="2677"/>
              <a:ext cx="77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2000" b="1">
                  <a:latin typeface="Arial Narrow" pitchFamily="34" charset="0"/>
                </a:rPr>
                <a:t>E1</a:t>
              </a:r>
            </a:p>
            <a:p>
              <a:pPr algn="ctr" eaLnBrk="1" hangingPunct="1"/>
              <a:r>
                <a:rPr lang="en-US" sz="2000" b="1">
                  <a:latin typeface="Arial Narrow" pitchFamily="34" charset="0"/>
                </a:rPr>
                <a:t>SUPPLIER</a:t>
              </a:r>
            </a:p>
          </p:txBody>
        </p:sp>
        <p:grpSp>
          <p:nvGrpSpPr>
            <p:cNvPr id="9273" name="Group 95"/>
            <p:cNvGrpSpPr>
              <a:grpSpLocks/>
            </p:cNvGrpSpPr>
            <p:nvPr/>
          </p:nvGrpSpPr>
          <p:grpSpPr bwMode="auto">
            <a:xfrm>
              <a:off x="3089" y="3291"/>
              <a:ext cx="2187" cy="135"/>
              <a:chOff x="744" y="2967"/>
              <a:chExt cx="2187" cy="135"/>
            </a:xfrm>
          </p:grpSpPr>
          <p:sp>
            <p:nvSpPr>
              <p:cNvPr id="9303" name="Rectangle 96" descr="Wide upward diagonal"/>
              <p:cNvSpPr>
                <a:spLocks noChangeArrowheads="1"/>
              </p:cNvSpPr>
              <p:nvPr/>
            </p:nvSpPr>
            <p:spPr bwMode="auto">
              <a:xfrm>
                <a:off x="744" y="2977"/>
                <a:ext cx="366" cy="115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04" name="Text Box 97"/>
              <p:cNvSpPr txBox="1">
                <a:spLocks noChangeArrowheads="1"/>
              </p:cNvSpPr>
              <p:nvPr/>
            </p:nvSpPr>
            <p:spPr bwMode="auto">
              <a:xfrm>
                <a:off x="1094" y="2967"/>
                <a:ext cx="1837" cy="1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sz="800">
                    <a:latin typeface="Arial" charset="0"/>
                  </a:rPr>
                  <a:t>Shaded area 5 mm (0.2 in) wide is clearance for label holder</a:t>
                </a:r>
              </a:p>
            </p:txBody>
          </p:sp>
        </p:grpSp>
        <p:sp>
          <p:nvSpPr>
            <p:cNvPr id="9274" name="Line 98"/>
            <p:cNvSpPr>
              <a:spLocks noChangeShapeType="1"/>
            </p:cNvSpPr>
            <p:nvPr/>
          </p:nvSpPr>
          <p:spPr bwMode="auto">
            <a:xfrm flipV="1">
              <a:off x="3936" y="1480"/>
              <a:ext cx="0" cy="576"/>
            </a:xfrm>
            <a:prstGeom prst="line">
              <a:avLst/>
            </a:prstGeom>
            <a:noFill/>
            <a:ln w="2857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5" name="Text Box 99"/>
            <p:cNvSpPr txBox="1">
              <a:spLocks noChangeArrowheads="1"/>
            </p:cNvSpPr>
            <p:nvPr/>
          </p:nvSpPr>
          <p:spPr bwMode="auto">
            <a:xfrm>
              <a:off x="2880" y="1258"/>
              <a:ext cx="1009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It is recommended that these vertical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separator lines should not be printed. 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(See Quiet Zone)</a:t>
              </a:r>
            </a:p>
          </p:txBody>
        </p:sp>
        <p:sp>
          <p:nvSpPr>
            <p:cNvPr id="9276" name="Line 100"/>
            <p:cNvSpPr>
              <a:spLocks noChangeShapeType="1"/>
            </p:cNvSpPr>
            <p:nvPr/>
          </p:nvSpPr>
          <p:spPr bwMode="auto">
            <a:xfrm flipH="1">
              <a:off x="2794" y="1369"/>
              <a:ext cx="123" cy="2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7" name="Line 101"/>
            <p:cNvSpPr>
              <a:spLocks noChangeShapeType="1"/>
            </p:cNvSpPr>
            <p:nvPr/>
          </p:nvSpPr>
          <p:spPr bwMode="auto">
            <a:xfrm>
              <a:off x="3802" y="1369"/>
              <a:ext cx="123" cy="2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78" name="Text Box 102"/>
            <p:cNvSpPr txBox="1">
              <a:spLocks noChangeArrowheads="1"/>
            </p:cNvSpPr>
            <p:nvPr/>
          </p:nvSpPr>
          <p:spPr bwMode="auto">
            <a:xfrm>
              <a:off x="552" y="1472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9279" name="Group 103"/>
            <p:cNvGrpSpPr>
              <a:grpSpLocks/>
            </p:cNvGrpSpPr>
            <p:nvPr/>
          </p:nvGrpSpPr>
          <p:grpSpPr bwMode="auto">
            <a:xfrm>
              <a:off x="1408" y="1464"/>
              <a:ext cx="1386" cy="644"/>
              <a:chOff x="1984" y="992"/>
              <a:chExt cx="1386" cy="644"/>
            </a:xfrm>
          </p:grpSpPr>
          <p:sp>
            <p:nvSpPr>
              <p:cNvPr id="9301" name="Text Box 104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9302" name="Text Box 105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pic>
          <p:nvPicPr>
            <p:cNvPr id="9280" name="Picture 10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6" y="1552"/>
              <a:ext cx="100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9281" name="Group 107"/>
            <p:cNvGrpSpPr>
              <a:grpSpLocks/>
            </p:cNvGrpSpPr>
            <p:nvPr/>
          </p:nvGrpSpPr>
          <p:grpSpPr bwMode="auto">
            <a:xfrm>
              <a:off x="616" y="2022"/>
              <a:ext cx="584" cy="378"/>
              <a:chOff x="1120" y="1558"/>
              <a:chExt cx="584" cy="378"/>
            </a:xfrm>
          </p:grpSpPr>
          <p:sp>
            <p:nvSpPr>
              <p:cNvPr id="9299" name="Rectangle 108"/>
              <p:cNvSpPr>
                <a:spLocks noChangeArrowheads="1"/>
              </p:cNvSpPr>
              <p:nvPr/>
            </p:nvSpPr>
            <p:spPr bwMode="auto">
              <a:xfrm>
                <a:off x="1192" y="1600"/>
                <a:ext cx="512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3600" b="1">
                    <a:latin typeface="Arial Narrow" pitchFamily="34" charset="0"/>
                  </a:rPr>
                  <a:t>160</a:t>
                </a:r>
              </a:p>
            </p:txBody>
          </p:sp>
          <p:sp>
            <p:nvSpPr>
              <p:cNvPr id="9300" name="Text Box 109"/>
              <p:cNvSpPr txBox="1">
                <a:spLocks noChangeArrowheads="1"/>
              </p:cNvSpPr>
              <p:nvPr/>
            </p:nvSpPr>
            <p:spPr bwMode="auto">
              <a:xfrm>
                <a:off x="1120" y="1558"/>
                <a:ext cx="329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QUANTITY:</a:t>
                </a:r>
              </a:p>
            </p:txBody>
          </p:sp>
        </p:grpSp>
        <p:sp>
          <p:nvSpPr>
            <p:cNvPr id="9298" name="Text Box 112"/>
            <p:cNvSpPr txBox="1">
              <a:spLocks noChangeArrowheads="1"/>
            </p:cNvSpPr>
            <p:nvPr/>
          </p:nvSpPr>
          <p:spPr bwMode="auto">
            <a:xfrm>
              <a:off x="1704" y="2023"/>
              <a:ext cx="67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MATERIAL HANDLING CODE:</a:t>
              </a:r>
            </a:p>
          </p:txBody>
        </p:sp>
        <p:sp>
          <p:nvSpPr>
            <p:cNvPr id="9296" name="Text Box 115"/>
            <p:cNvSpPr txBox="1">
              <a:spLocks noChangeArrowheads="1"/>
            </p:cNvSpPr>
            <p:nvPr/>
          </p:nvSpPr>
          <p:spPr bwMode="auto">
            <a:xfrm>
              <a:off x="3015" y="2022"/>
              <a:ext cx="36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REFERENCE:</a:t>
              </a:r>
            </a:p>
          </p:txBody>
        </p:sp>
        <p:grpSp>
          <p:nvGrpSpPr>
            <p:cNvPr id="9284" name="Group 116"/>
            <p:cNvGrpSpPr>
              <a:grpSpLocks/>
            </p:cNvGrpSpPr>
            <p:nvPr/>
          </p:nvGrpSpPr>
          <p:grpSpPr bwMode="auto">
            <a:xfrm>
              <a:off x="568" y="2600"/>
              <a:ext cx="2517" cy="625"/>
              <a:chOff x="1144" y="2152"/>
              <a:chExt cx="2517" cy="625"/>
            </a:xfrm>
          </p:grpSpPr>
          <p:pic>
            <p:nvPicPr>
              <p:cNvPr id="9292" name="Picture 117"/>
              <p:cNvPicPr>
                <a:picLocks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2256"/>
                <a:ext cx="2365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9293" name="Rectangle 118"/>
              <p:cNvSpPr>
                <a:spLocks noChangeArrowheads="1"/>
              </p:cNvSpPr>
              <p:nvPr/>
            </p:nvSpPr>
            <p:spPr bwMode="auto">
              <a:xfrm>
                <a:off x="1144" y="2152"/>
                <a:ext cx="508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600" b="1">
                    <a:latin typeface="Arial Narrow" pitchFamily="34" charset="0"/>
                  </a:rPr>
                  <a:t>LICENSE PLATE (1J)</a:t>
                </a:r>
              </a:p>
            </p:txBody>
          </p:sp>
          <p:sp>
            <p:nvSpPr>
              <p:cNvPr id="9294" name="Rectangle 119"/>
              <p:cNvSpPr>
                <a:spLocks noChangeArrowheads="1"/>
              </p:cNvSpPr>
              <p:nvPr/>
            </p:nvSpPr>
            <p:spPr bwMode="auto">
              <a:xfrm>
                <a:off x="1288" y="2488"/>
                <a:ext cx="22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b="1">
                    <a:latin typeface="Arial Narrow" pitchFamily="34" charset="0"/>
                  </a:rPr>
                  <a:t>UN  123456789  A2B4C6D8E</a:t>
                </a:r>
              </a:p>
            </p:txBody>
          </p:sp>
        </p:grpSp>
        <p:sp>
          <p:nvSpPr>
            <p:cNvPr id="9286" name="Rectangle 121"/>
            <p:cNvSpPr>
              <a:spLocks noChangeArrowheads="1"/>
            </p:cNvSpPr>
            <p:nvPr/>
          </p:nvSpPr>
          <p:spPr bwMode="auto">
            <a:xfrm>
              <a:off x="3968" y="1456"/>
              <a:ext cx="996" cy="6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DATE PACKAGED: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b="1" dirty="0">
                  <a:latin typeface="Arial Narrow" pitchFamily="34" charset="0"/>
                </a:rPr>
                <a:t>24SEP2001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CONTAINER TYPE: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400" b="1" dirty="0">
                  <a:latin typeface="Arial Narrow" pitchFamily="34" charset="0"/>
                </a:rPr>
                <a:t> SC151208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GROSS WEIGHT: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400" b="1" dirty="0">
                  <a:latin typeface="Arial Narrow" pitchFamily="34" charset="0"/>
                </a:rPr>
                <a:t>10 KG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</a:p>
          </p:txBody>
        </p:sp>
        <p:sp>
          <p:nvSpPr>
            <p:cNvPr id="9287" name="Rectangle 123"/>
            <p:cNvSpPr>
              <a:spLocks noChangeArrowheads="1"/>
            </p:cNvSpPr>
            <p:nvPr/>
          </p:nvSpPr>
          <p:spPr bwMode="auto">
            <a:xfrm>
              <a:off x="557" y="2321"/>
              <a:ext cx="288" cy="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PART</a:t>
              </a:r>
            </a:p>
            <a:p>
              <a:pPr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NUMBER</a:t>
              </a:r>
            </a:p>
          </p:txBody>
        </p:sp>
        <p:sp>
          <p:nvSpPr>
            <p:cNvPr id="9288" name="Rectangle 124"/>
            <p:cNvSpPr>
              <a:spLocks noChangeArrowheads="1"/>
            </p:cNvSpPr>
            <p:nvPr/>
          </p:nvSpPr>
          <p:spPr bwMode="auto">
            <a:xfrm>
              <a:off x="765" y="2232"/>
              <a:ext cx="1416" cy="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4400" b="1">
                  <a:latin typeface="Arial Narrow" pitchFamily="34" charset="0"/>
                </a:rPr>
                <a:t>12345678</a:t>
              </a:r>
            </a:p>
          </p:txBody>
        </p:sp>
        <p:grpSp>
          <p:nvGrpSpPr>
            <p:cNvPr id="9289" name="Group 125"/>
            <p:cNvGrpSpPr>
              <a:grpSpLocks/>
            </p:cNvGrpSpPr>
            <p:nvPr/>
          </p:nvGrpSpPr>
          <p:grpSpPr bwMode="auto">
            <a:xfrm>
              <a:off x="3644" y="2353"/>
              <a:ext cx="252" cy="240"/>
              <a:chOff x="4292" y="1617"/>
              <a:chExt cx="252" cy="240"/>
            </a:xfrm>
          </p:grpSpPr>
          <p:sp>
            <p:nvSpPr>
              <p:cNvPr id="9290" name="Oval 126"/>
              <p:cNvSpPr>
                <a:spLocks noChangeArrowheads="1"/>
              </p:cNvSpPr>
              <p:nvPr/>
            </p:nvSpPr>
            <p:spPr bwMode="auto">
              <a:xfrm>
                <a:off x="4292" y="1617"/>
                <a:ext cx="252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91" name="AutoShape 127"/>
              <p:cNvSpPr>
                <a:spLocks noChangeArrowheads="1"/>
              </p:cNvSpPr>
              <p:nvPr/>
            </p:nvSpPr>
            <p:spPr bwMode="auto">
              <a:xfrm rot="10800000" flipH="1">
                <a:off x="4328" y="1659"/>
                <a:ext cx="180" cy="192"/>
              </a:xfrm>
              <a:prstGeom prst="triangle">
                <a:avLst>
                  <a:gd name="adj" fmla="val 49796"/>
                </a:avLst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9220" name="Group 131"/>
          <p:cNvGrpSpPr>
            <a:grpSpLocks/>
          </p:cNvGrpSpPr>
          <p:nvPr/>
        </p:nvGrpSpPr>
        <p:grpSpPr bwMode="auto">
          <a:xfrm>
            <a:off x="-6350" y="5803900"/>
            <a:ext cx="9183688" cy="952500"/>
            <a:chOff x="-4" y="3656"/>
            <a:chExt cx="5785" cy="600"/>
          </a:xfrm>
        </p:grpSpPr>
        <p:sp>
          <p:nvSpPr>
            <p:cNvPr id="9221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23" name="Group 8"/>
            <p:cNvGrpSpPr>
              <a:grpSpLocks/>
            </p:cNvGrpSpPr>
            <p:nvPr/>
          </p:nvGrpSpPr>
          <p:grpSpPr bwMode="auto">
            <a:xfrm>
              <a:off x="416" y="3936"/>
              <a:ext cx="3360" cy="288"/>
              <a:chOff x="416" y="3936"/>
              <a:chExt cx="3360" cy="288"/>
            </a:xfrm>
          </p:grpSpPr>
          <p:sp>
            <p:nvSpPr>
              <p:cNvPr id="9254" name="Rectangle 4"/>
              <p:cNvSpPr>
                <a:spLocks noChangeArrowheads="1"/>
              </p:cNvSpPr>
              <p:nvPr/>
            </p:nvSpPr>
            <p:spPr bwMode="auto">
              <a:xfrm>
                <a:off x="416" y="3936"/>
                <a:ext cx="120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5" name="Rectangle 5"/>
              <p:cNvSpPr>
                <a:spLocks noChangeArrowheads="1"/>
              </p:cNvSpPr>
              <p:nvPr/>
            </p:nvSpPr>
            <p:spPr bwMode="auto">
              <a:xfrm>
                <a:off x="1952" y="3936"/>
                <a:ext cx="18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6" name="Rectangle 6"/>
              <p:cNvSpPr>
                <a:spLocks noChangeArrowheads="1"/>
              </p:cNvSpPr>
              <p:nvPr/>
            </p:nvSpPr>
            <p:spPr bwMode="auto">
              <a:xfrm>
                <a:off x="416" y="3936"/>
                <a:ext cx="1200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57" name="Rectangle 7"/>
              <p:cNvSpPr>
                <a:spLocks noChangeArrowheads="1"/>
              </p:cNvSpPr>
              <p:nvPr/>
            </p:nvSpPr>
            <p:spPr bwMode="auto">
              <a:xfrm>
                <a:off x="1952" y="3936"/>
                <a:ext cx="182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9224" name="Rectangle 36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Rectangle 37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Rectangle 38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Rectangle 39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Rectangle 40"/>
            <p:cNvSpPr>
              <a:spLocks noChangeArrowheads="1"/>
            </p:cNvSpPr>
            <p:nvPr/>
          </p:nvSpPr>
          <p:spPr bwMode="auto">
            <a:xfrm>
              <a:off x="5180" y="4016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14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9229" name="Rectangle 41"/>
            <p:cNvSpPr>
              <a:spLocks noChangeArrowheads="1"/>
            </p:cNvSpPr>
            <p:nvPr/>
          </p:nvSpPr>
          <p:spPr bwMode="auto">
            <a:xfrm>
              <a:off x="2876" y="3950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9230" name="Rectangle 42"/>
            <p:cNvSpPr>
              <a:spLocks noChangeArrowheads="1"/>
            </p:cNvSpPr>
            <p:nvPr/>
          </p:nvSpPr>
          <p:spPr bwMode="auto">
            <a:xfrm>
              <a:off x="1470" y="3676"/>
              <a:ext cx="2298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9231" name="Rectangle 43"/>
            <p:cNvSpPr>
              <a:spLocks noChangeArrowheads="1"/>
            </p:cNvSpPr>
            <p:nvPr/>
          </p:nvSpPr>
          <p:spPr bwMode="auto">
            <a:xfrm>
              <a:off x="-4" y="4060"/>
              <a:ext cx="1696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9232" name="Rectangle 44"/>
            <p:cNvSpPr>
              <a:spLocks noChangeArrowheads="1"/>
            </p:cNvSpPr>
            <p:nvPr/>
          </p:nvSpPr>
          <p:spPr bwMode="auto">
            <a:xfrm>
              <a:off x="17" y="3754"/>
              <a:ext cx="17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9233" name="Rectangle 47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4" name="Rectangle 4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Rectangle 49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9236" name="Rectangle 50"/>
            <p:cNvSpPr>
              <a:spLocks noChangeArrowheads="1"/>
            </p:cNvSpPr>
            <p:nvPr/>
          </p:nvSpPr>
          <p:spPr bwMode="auto">
            <a:xfrm>
              <a:off x="3600" y="3658"/>
              <a:ext cx="217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9237" name="Rectangle 51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9238" name="Rectangle 52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Rectangle 53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0" name="Rectangle 54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9241" name="Rectangle 55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9242" name="Rectangle 56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9243" name="Rectangle 57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Rectangle 58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5" name="Rectangle 59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6" name="Rectangle 60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Rectangle 61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8" name="Rectangle 62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9" name="Rectangle 63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Rectangle 64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1" name="Rectangle 65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9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2" name="Rectangle 153"/>
          <p:cNvSpPr>
            <a:spLocks noChangeArrowheads="1"/>
          </p:cNvSpPr>
          <p:nvPr/>
        </p:nvSpPr>
        <p:spPr bwMode="auto">
          <a:xfrm>
            <a:off x="2931319" y="3225800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3" name="Rectangle 156"/>
          <p:cNvSpPr>
            <a:spLocks noChangeArrowheads="1"/>
          </p:cNvSpPr>
          <p:nvPr/>
        </p:nvSpPr>
        <p:spPr bwMode="auto">
          <a:xfrm>
            <a:off x="4786313" y="3311526"/>
            <a:ext cx="1997193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 smtClean="0">
                <a:latin typeface="Arial Narrow" pitchFamily="34" charset="0"/>
              </a:rPr>
              <a:t>504123-00120</a:t>
            </a:r>
            <a:endParaRPr lang="en-US" sz="20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148"/>
          <p:cNvGrpSpPr>
            <a:grpSpLocks/>
          </p:cNvGrpSpPr>
          <p:nvPr/>
        </p:nvGrpSpPr>
        <p:grpSpPr bwMode="auto">
          <a:xfrm>
            <a:off x="-46038" y="1358900"/>
            <a:ext cx="5549901" cy="3684588"/>
            <a:chOff x="-29" y="856"/>
            <a:chExt cx="3496" cy="2321"/>
          </a:xfrm>
        </p:grpSpPr>
        <p:grpSp>
          <p:nvGrpSpPr>
            <p:cNvPr id="14408" name="Group 107"/>
            <p:cNvGrpSpPr>
              <a:grpSpLocks/>
            </p:cNvGrpSpPr>
            <p:nvPr/>
          </p:nvGrpSpPr>
          <p:grpSpPr bwMode="auto">
            <a:xfrm>
              <a:off x="8" y="867"/>
              <a:ext cx="3456" cy="2310"/>
              <a:chOff x="1152" y="985"/>
              <a:chExt cx="3456" cy="2310"/>
            </a:xfrm>
          </p:grpSpPr>
          <p:sp>
            <p:nvSpPr>
              <p:cNvPr id="14435" name="Rectangle 108"/>
              <p:cNvSpPr>
                <a:spLocks noChangeArrowheads="1"/>
              </p:cNvSpPr>
              <p:nvPr/>
            </p:nvSpPr>
            <p:spPr bwMode="auto">
              <a:xfrm>
                <a:off x="1152" y="991"/>
                <a:ext cx="3456" cy="230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36" name="Line 109"/>
              <p:cNvSpPr>
                <a:spLocks noChangeShapeType="1"/>
              </p:cNvSpPr>
              <p:nvPr/>
            </p:nvSpPr>
            <p:spPr bwMode="auto">
              <a:xfrm>
                <a:off x="1152" y="1568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7" name="Line 110"/>
              <p:cNvSpPr>
                <a:spLocks noChangeShapeType="1"/>
              </p:cNvSpPr>
              <p:nvPr/>
            </p:nvSpPr>
            <p:spPr bwMode="auto">
              <a:xfrm>
                <a:off x="1152" y="1855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8" name="Line 111"/>
              <p:cNvSpPr>
                <a:spLocks noChangeShapeType="1"/>
              </p:cNvSpPr>
              <p:nvPr/>
            </p:nvSpPr>
            <p:spPr bwMode="auto">
              <a:xfrm>
                <a:off x="1152" y="2143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39" name="Line 112"/>
              <p:cNvSpPr>
                <a:spLocks noChangeShapeType="1"/>
              </p:cNvSpPr>
              <p:nvPr/>
            </p:nvSpPr>
            <p:spPr bwMode="auto">
              <a:xfrm>
                <a:off x="1152" y="2719"/>
                <a:ext cx="345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0" name="Line 113"/>
              <p:cNvSpPr>
                <a:spLocks noChangeShapeType="1"/>
              </p:cNvSpPr>
              <p:nvPr/>
            </p:nvSpPr>
            <p:spPr bwMode="auto">
              <a:xfrm>
                <a:off x="2016" y="985"/>
                <a:ext cx="0" cy="58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1" name="Line 114"/>
              <p:cNvSpPr>
                <a:spLocks noChangeShapeType="1"/>
              </p:cNvSpPr>
              <p:nvPr/>
            </p:nvSpPr>
            <p:spPr bwMode="auto">
              <a:xfrm>
                <a:off x="3339" y="993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folHlink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2" name="Line 115"/>
              <p:cNvSpPr>
                <a:spLocks noChangeShapeType="1"/>
              </p:cNvSpPr>
              <p:nvPr/>
            </p:nvSpPr>
            <p:spPr bwMode="auto">
              <a:xfrm>
                <a:off x="3637" y="2143"/>
                <a:ext cx="0" cy="57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3" name="Line 116"/>
              <p:cNvSpPr>
                <a:spLocks noChangeShapeType="1"/>
              </p:cNvSpPr>
              <p:nvPr/>
            </p:nvSpPr>
            <p:spPr bwMode="auto">
              <a:xfrm>
                <a:off x="3344" y="2719"/>
                <a:ext cx="0" cy="57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4" name="Line 117"/>
              <p:cNvSpPr>
                <a:spLocks noChangeShapeType="1"/>
              </p:cNvSpPr>
              <p:nvPr/>
            </p:nvSpPr>
            <p:spPr bwMode="auto">
              <a:xfrm>
                <a:off x="2239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45" name="Line 118"/>
              <p:cNvSpPr>
                <a:spLocks noChangeShapeType="1"/>
              </p:cNvSpPr>
              <p:nvPr/>
            </p:nvSpPr>
            <p:spPr bwMode="auto">
              <a:xfrm>
                <a:off x="3553" y="1564"/>
                <a:ext cx="0" cy="29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409" name="Text Box 119"/>
            <p:cNvSpPr txBox="1">
              <a:spLocks noChangeArrowheads="1"/>
            </p:cNvSpPr>
            <p:nvPr/>
          </p:nvSpPr>
          <p:spPr bwMode="auto">
            <a:xfrm>
              <a:off x="-29" y="858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14410" name="Group 120"/>
            <p:cNvGrpSpPr>
              <a:grpSpLocks/>
            </p:cNvGrpSpPr>
            <p:nvPr/>
          </p:nvGrpSpPr>
          <p:grpSpPr bwMode="auto">
            <a:xfrm>
              <a:off x="840" y="856"/>
              <a:ext cx="1386" cy="650"/>
              <a:chOff x="1984" y="992"/>
              <a:chExt cx="1386" cy="650"/>
            </a:xfrm>
          </p:grpSpPr>
          <p:sp>
            <p:nvSpPr>
              <p:cNvPr id="14433" name="Text Box 121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14434" name="Text Box 122"/>
              <p:cNvSpPr txBox="1">
                <a:spLocks noChangeArrowheads="1"/>
              </p:cNvSpPr>
              <p:nvPr/>
            </p:nvSpPr>
            <p:spPr bwMode="auto">
              <a:xfrm>
                <a:off x="2305" y="1312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grpSp>
          <p:nvGrpSpPr>
            <p:cNvPr id="14411" name="Group 123"/>
            <p:cNvGrpSpPr>
              <a:grpSpLocks/>
            </p:cNvGrpSpPr>
            <p:nvPr/>
          </p:nvGrpSpPr>
          <p:grpSpPr bwMode="auto">
            <a:xfrm>
              <a:off x="-24" y="1422"/>
              <a:ext cx="584" cy="378"/>
              <a:chOff x="1120" y="1558"/>
              <a:chExt cx="584" cy="378"/>
            </a:xfrm>
          </p:grpSpPr>
          <p:sp>
            <p:nvSpPr>
              <p:cNvPr id="14431" name="Rectangle 124"/>
              <p:cNvSpPr>
                <a:spLocks noChangeArrowheads="1"/>
              </p:cNvSpPr>
              <p:nvPr/>
            </p:nvSpPr>
            <p:spPr bwMode="auto">
              <a:xfrm>
                <a:off x="1192" y="1600"/>
                <a:ext cx="512" cy="3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3600" b="1">
                    <a:latin typeface="Arial Narrow" pitchFamily="34" charset="0"/>
                  </a:rPr>
                  <a:t>160</a:t>
                </a:r>
              </a:p>
            </p:txBody>
          </p:sp>
          <p:sp>
            <p:nvSpPr>
              <p:cNvPr id="14432" name="Text Box 125"/>
              <p:cNvSpPr txBox="1">
                <a:spLocks noChangeArrowheads="1"/>
              </p:cNvSpPr>
              <p:nvPr/>
            </p:nvSpPr>
            <p:spPr bwMode="auto">
              <a:xfrm>
                <a:off x="1120" y="1558"/>
                <a:ext cx="329" cy="1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600" b="1">
                    <a:latin typeface="Arial Narrow" pitchFamily="34" charset="0"/>
                  </a:rPr>
                  <a:t>QUANTITY:</a:t>
                </a:r>
              </a:p>
            </p:txBody>
          </p:sp>
        </p:grpSp>
        <p:sp>
          <p:nvSpPr>
            <p:cNvPr id="14430" name="Text Box 128"/>
            <p:cNvSpPr txBox="1">
              <a:spLocks noChangeArrowheads="1"/>
            </p:cNvSpPr>
            <p:nvPr/>
          </p:nvSpPr>
          <p:spPr bwMode="auto">
            <a:xfrm>
              <a:off x="1064" y="1423"/>
              <a:ext cx="67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MATERIAL HANDLING CODE:</a:t>
              </a:r>
            </a:p>
          </p:txBody>
        </p:sp>
        <p:sp>
          <p:nvSpPr>
            <p:cNvPr id="14428" name="Text Box 131"/>
            <p:cNvSpPr txBox="1">
              <a:spLocks noChangeArrowheads="1"/>
            </p:cNvSpPr>
            <p:nvPr/>
          </p:nvSpPr>
          <p:spPr bwMode="auto">
            <a:xfrm>
              <a:off x="2375" y="1422"/>
              <a:ext cx="36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600" b="1">
                  <a:latin typeface="Arial Narrow" pitchFamily="34" charset="0"/>
                </a:rPr>
                <a:t>REFERENCE:</a:t>
              </a:r>
            </a:p>
          </p:txBody>
        </p:sp>
        <p:grpSp>
          <p:nvGrpSpPr>
            <p:cNvPr id="14414" name="Group 132"/>
            <p:cNvGrpSpPr>
              <a:grpSpLocks/>
            </p:cNvGrpSpPr>
            <p:nvPr/>
          </p:nvGrpSpPr>
          <p:grpSpPr bwMode="auto">
            <a:xfrm>
              <a:off x="-11" y="1640"/>
              <a:ext cx="3411" cy="483"/>
              <a:chOff x="1133" y="1776"/>
              <a:chExt cx="3411" cy="483"/>
            </a:xfrm>
          </p:grpSpPr>
          <p:sp>
            <p:nvSpPr>
              <p:cNvPr id="14422" name="Rectangle 133"/>
              <p:cNvSpPr>
                <a:spLocks noChangeArrowheads="1"/>
              </p:cNvSpPr>
              <p:nvPr/>
            </p:nvSpPr>
            <p:spPr bwMode="auto">
              <a:xfrm>
                <a:off x="1133" y="1865"/>
                <a:ext cx="288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PART</a:t>
                </a:r>
              </a:p>
              <a:p>
                <a:pPr>
                  <a:lnSpc>
                    <a:spcPct val="80000"/>
                  </a:lnSpc>
                </a:pPr>
                <a:r>
                  <a:rPr lang="en-US" sz="600" b="1">
                    <a:latin typeface="Arial Narrow" pitchFamily="34" charset="0"/>
                  </a:rPr>
                  <a:t>NUMBER</a:t>
                </a:r>
              </a:p>
            </p:txBody>
          </p:sp>
          <p:sp>
            <p:nvSpPr>
              <p:cNvPr id="14423" name="Rectangle 134"/>
              <p:cNvSpPr>
                <a:spLocks noChangeArrowheads="1"/>
              </p:cNvSpPr>
              <p:nvPr/>
            </p:nvSpPr>
            <p:spPr bwMode="auto">
              <a:xfrm>
                <a:off x="1341" y="1776"/>
                <a:ext cx="1416" cy="4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4400" b="1" dirty="0">
                    <a:latin typeface="Arial Narrow" pitchFamily="34" charset="0"/>
                  </a:rPr>
                  <a:t>12345678</a:t>
                </a:r>
              </a:p>
            </p:txBody>
          </p:sp>
          <p:grpSp>
            <p:nvGrpSpPr>
              <p:cNvPr id="14424" name="Group 135"/>
              <p:cNvGrpSpPr>
                <a:grpSpLocks/>
              </p:cNvGrpSpPr>
              <p:nvPr/>
            </p:nvGrpSpPr>
            <p:grpSpPr bwMode="auto">
              <a:xfrm>
                <a:off x="4292" y="1897"/>
                <a:ext cx="252" cy="240"/>
                <a:chOff x="4292" y="1617"/>
                <a:chExt cx="252" cy="240"/>
              </a:xfrm>
            </p:grpSpPr>
            <p:sp>
              <p:nvSpPr>
                <p:cNvPr id="14425" name="Oval 136"/>
                <p:cNvSpPr>
                  <a:spLocks noChangeArrowheads="1"/>
                </p:cNvSpPr>
                <p:nvPr/>
              </p:nvSpPr>
              <p:spPr bwMode="auto">
                <a:xfrm>
                  <a:off x="4292" y="1617"/>
                  <a:ext cx="252" cy="240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26" name="AutoShape 137"/>
                <p:cNvSpPr>
                  <a:spLocks noChangeArrowheads="1"/>
                </p:cNvSpPr>
                <p:nvPr/>
              </p:nvSpPr>
              <p:spPr bwMode="auto">
                <a:xfrm rot="10800000" flipH="1">
                  <a:off x="4328" y="1659"/>
                  <a:ext cx="180" cy="192"/>
                </a:xfrm>
                <a:prstGeom prst="triangle">
                  <a:avLst>
                    <a:gd name="adj" fmla="val 49796"/>
                  </a:avLst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415" name="Group 138"/>
            <p:cNvGrpSpPr>
              <a:grpSpLocks/>
            </p:cNvGrpSpPr>
            <p:nvPr/>
          </p:nvGrpSpPr>
          <p:grpSpPr bwMode="auto">
            <a:xfrm>
              <a:off x="0" y="2016"/>
              <a:ext cx="2517" cy="625"/>
              <a:chOff x="1144" y="2152"/>
              <a:chExt cx="2517" cy="625"/>
            </a:xfrm>
          </p:grpSpPr>
          <p:pic>
            <p:nvPicPr>
              <p:cNvPr id="14419" name="Picture 139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96" y="2256"/>
                <a:ext cx="2365" cy="4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4420" name="Rectangle 140"/>
              <p:cNvSpPr>
                <a:spLocks noChangeArrowheads="1"/>
              </p:cNvSpPr>
              <p:nvPr/>
            </p:nvSpPr>
            <p:spPr bwMode="auto">
              <a:xfrm>
                <a:off x="1144" y="2152"/>
                <a:ext cx="508" cy="11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600" b="1">
                    <a:latin typeface="Arial Narrow" pitchFamily="34" charset="0"/>
                  </a:rPr>
                  <a:t>LICENSE PLATE (1J)</a:t>
                </a:r>
              </a:p>
            </p:txBody>
          </p:sp>
          <p:sp>
            <p:nvSpPr>
              <p:cNvPr id="14421" name="Rectangle 141"/>
              <p:cNvSpPr>
                <a:spLocks noChangeArrowheads="1"/>
              </p:cNvSpPr>
              <p:nvPr/>
            </p:nvSpPr>
            <p:spPr bwMode="auto">
              <a:xfrm>
                <a:off x="1288" y="2488"/>
                <a:ext cx="22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b="1">
                    <a:latin typeface="Arial Narrow" pitchFamily="34" charset="0"/>
                  </a:rPr>
                  <a:t>UN  123456789  A2B4C6D8E</a:t>
                </a:r>
              </a:p>
            </p:txBody>
          </p:sp>
        </p:grpSp>
        <p:sp>
          <p:nvSpPr>
            <p:cNvPr id="14416" name="Rectangle 142"/>
            <p:cNvSpPr>
              <a:spLocks noChangeArrowheads="1"/>
            </p:cNvSpPr>
            <p:nvPr/>
          </p:nvSpPr>
          <p:spPr bwMode="auto">
            <a:xfrm>
              <a:off x="2471" y="2010"/>
              <a:ext cx="996" cy="7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DATE PACKAGED: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b="1" dirty="0">
                  <a:latin typeface="Arial Narrow" pitchFamily="34" charset="0"/>
                </a:rPr>
                <a:t>24SEP2001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CONTAINER TYPE: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400" b="1" dirty="0">
                  <a:latin typeface="Arial Narrow" pitchFamily="34" charset="0"/>
                </a:rPr>
                <a:t> SC151208</a:t>
              </a:r>
            </a:p>
            <a:p>
              <a:pPr>
                <a:lnSpc>
                  <a:spcPct val="80000"/>
                </a:lnSpc>
              </a:pPr>
              <a:r>
                <a:rPr lang="en-US" sz="600" b="1" dirty="0">
                  <a:latin typeface="Arial Narrow" pitchFamily="34" charset="0"/>
                </a:rPr>
                <a:t>GROSS WEIGHT:</a:t>
              </a:r>
              <a:endParaRPr lang="en-US" sz="1600" b="1" dirty="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</a:t>
              </a:r>
              <a:r>
                <a:rPr lang="en-US" sz="1400" b="1" dirty="0">
                  <a:latin typeface="Arial Narrow" pitchFamily="34" charset="0"/>
                </a:rPr>
                <a:t>10 KG</a:t>
              </a:r>
              <a:r>
                <a:rPr lang="en-US" sz="1600" b="1" dirty="0">
                  <a:latin typeface="Arial Narrow" pitchFamily="34" charset="0"/>
                </a:rPr>
                <a:t> </a:t>
              </a:r>
            </a:p>
            <a:p>
              <a:pPr>
                <a:lnSpc>
                  <a:spcPct val="80000"/>
                </a:lnSpc>
              </a:pP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4417" name="Rectangle 143"/>
            <p:cNvSpPr>
              <a:spLocks noChangeArrowheads="1"/>
            </p:cNvSpPr>
            <p:nvPr/>
          </p:nvSpPr>
          <p:spPr bwMode="auto">
            <a:xfrm>
              <a:off x="2192" y="2584"/>
              <a:ext cx="84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1400" b="1" dirty="0">
                  <a:latin typeface="Arial Narrow" pitchFamily="34" charset="0"/>
                </a:rPr>
                <a:t>41L65 </a:t>
              </a:r>
            </a:p>
            <a:p>
              <a:pPr>
                <a:lnSpc>
                  <a:spcPct val="85000"/>
                </a:lnSpc>
              </a:pPr>
              <a:r>
                <a:rPr lang="en-US" sz="1400" b="1" dirty="0">
                  <a:latin typeface="Arial Narrow" pitchFamily="34" charset="0"/>
                </a:rPr>
                <a:t>GREEN WIDGET</a:t>
              </a:r>
            </a:p>
            <a:p>
              <a:pPr>
                <a:lnSpc>
                  <a:spcPct val="85000"/>
                </a:lnSpc>
              </a:pPr>
              <a:endParaRPr lang="en-US" sz="1400" b="1" dirty="0">
                <a:latin typeface="Arial Narrow" pitchFamily="34" charset="0"/>
              </a:endParaRPr>
            </a:p>
            <a:p>
              <a:pPr>
                <a:lnSpc>
                  <a:spcPct val="85000"/>
                </a:lnSpc>
              </a:pPr>
              <a:r>
                <a:rPr lang="en-US" sz="1400" b="1" dirty="0">
                  <a:latin typeface="Arial Narrow" pitchFamily="34" charset="0"/>
                </a:rPr>
                <a:t>STOCKMAN 21</a:t>
              </a:r>
            </a:p>
          </p:txBody>
        </p:sp>
        <p:pic>
          <p:nvPicPr>
            <p:cNvPr id="14418" name="Picture 144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952"/>
              <a:ext cx="100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4339" name="Rectangle 38"/>
          <p:cNvSpPr>
            <a:spLocks noChangeArrowheads="1"/>
          </p:cNvSpPr>
          <p:nvPr/>
        </p:nvSpPr>
        <p:spPr bwMode="auto">
          <a:xfrm>
            <a:off x="685800" y="381000"/>
            <a:ext cx="792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b="1" u="sng" dirty="0">
                <a:latin typeface="Arial Narrow" pitchFamily="34" charset="0"/>
              </a:rPr>
              <a:t>EDI PCI </a:t>
            </a:r>
            <a:r>
              <a:rPr lang="en-US" sz="4000" b="1" u="sng" dirty="0" smtClean="0">
                <a:latin typeface="Arial Narrow" pitchFamily="34" charset="0"/>
              </a:rPr>
              <a:t>SEGMENT</a:t>
            </a:r>
            <a:endParaRPr lang="en-US" sz="4000" b="1" u="sng" strike="sngStrike" dirty="0">
              <a:latin typeface="Arial Narrow" pitchFamily="34" charset="0"/>
            </a:endParaRPr>
          </a:p>
        </p:txBody>
      </p:sp>
      <p:grpSp>
        <p:nvGrpSpPr>
          <p:cNvPr id="14340" name="Group 41"/>
          <p:cNvGrpSpPr>
            <a:grpSpLocks/>
          </p:cNvGrpSpPr>
          <p:nvPr/>
        </p:nvGrpSpPr>
        <p:grpSpPr bwMode="auto">
          <a:xfrm>
            <a:off x="3273425" y="2359025"/>
            <a:ext cx="504825" cy="434975"/>
            <a:chOff x="1990" y="1622"/>
            <a:chExt cx="318" cy="274"/>
          </a:xfrm>
        </p:grpSpPr>
        <p:sp>
          <p:nvSpPr>
            <p:cNvPr id="14406" name="Oval 39"/>
            <p:cNvSpPr>
              <a:spLocks noChangeArrowheads="1"/>
            </p:cNvSpPr>
            <p:nvPr/>
          </p:nvSpPr>
          <p:spPr bwMode="auto">
            <a:xfrm>
              <a:off x="2022" y="1622"/>
              <a:ext cx="269" cy="274"/>
            </a:xfrm>
            <a:prstGeom prst="ellipse">
              <a:avLst/>
            </a:prstGeom>
            <a:solidFill>
              <a:srgbClr val="DDDDDD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7" name="Rectangle 40"/>
            <p:cNvSpPr>
              <a:spLocks noChangeArrowheads="1"/>
            </p:cNvSpPr>
            <p:nvPr/>
          </p:nvSpPr>
          <p:spPr bwMode="auto">
            <a:xfrm>
              <a:off x="1990" y="1637"/>
              <a:ext cx="31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800" b="1" dirty="0">
                  <a:latin typeface="Arial Narrow" pitchFamily="34" charset="0"/>
                </a:rPr>
                <a:t>11Z</a:t>
              </a:r>
            </a:p>
          </p:txBody>
        </p:sp>
      </p:grpSp>
      <p:grpSp>
        <p:nvGrpSpPr>
          <p:cNvPr id="14341" name="Group 44"/>
          <p:cNvGrpSpPr>
            <a:grpSpLocks/>
          </p:cNvGrpSpPr>
          <p:nvPr/>
        </p:nvGrpSpPr>
        <p:grpSpPr bwMode="auto">
          <a:xfrm>
            <a:off x="2841627" y="1930400"/>
            <a:ext cx="582613" cy="444500"/>
            <a:chOff x="2142" y="1080"/>
            <a:chExt cx="367" cy="280"/>
          </a:xfrm>
        </p:grpSpPr>
        <p:sp>
          <p:nvSpPr>
            <p:cNvPr id="14404" name="Oval 42"/>
            <p:cNvSpPr>
              <a:spLocks noChangeArrowheads="1"/>
            </p:cNvSpPr>
            <p:nvPr/>
          </p:nvSpPr>
          <p:spPr bwMode="auto">
            <a:xfrm>
              <a:off x="2167" y="1080"/>
              <a:ext cx="276" cy="280"/>
            </a:xfrm>
            <a:prstGeom prst="ellipse">
              <a:avLst/>
            </a:prstGeom>
            <a:solidFill>
              <a:srgbClr val="DDDDDD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05" name="Rectangle 43"/>
            <p:cNvSpPr>
              <a:spLocks noChangeArrowheads="1"/>
            </p:cNvSpPr>
            <p:nvPr/>
          </p:nvSpPr>
          <p:spPr bwMode="auto">
            <a:xfrm>
              <a:off x="2142" y="1101"/>
              <a:ext cx="36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800" b="1" dirty="0" smtClean="0">
                  <a:latin typeface="Arial Narrow" pitchFamily="34" charset="0"/>
                </a:rPr>
                <a:t>LOC</a:t>
              </a:r>
              <a:endParaRPr lang="en-US" sz="1800" b="1" dirty="0">
                <a:latin typeface="Arial Narrow" pitchFamily="34" charset="0"/>
              </a:endParaRPr>
            </a:p>
          </p:txBody>
        </p:sp>
      </p:grpSp>
      <p:grpSp>
        <p:nvGrpSpPr>
          <p:cNvPr id="14344" name="Group 67"/>
          <p:cNvGrpSpPr>
            <a:grpSpLocks/>
          </p:cNvGrpSpPr>
          <p:nvPr/>
        </p:nvGrpSpPr>
        <p:grpSpPr bwMode="auto">
          <a:xfrm>
            <a:off x="5688011" y="1234281"/>
            <a:ext cx="4279900" cy="3940310"/>
            <a:chOff x="3704" y="596"/>
            <a:chExt cx="2696" cy="2017"/>
          </a:xfrm>
        </p:grpSpPr>
        <p:sp>
          <p:nvSpPr>
            <p:cNvPr id="14384" name="Rectangle 51"/>
            <p:cNvSpPr>
              <a:spLocks noChangeArrowheads="1"/>
            </p:cNvSpPr>
            <p:nvPr/>
          </p:nvSpPr>
          <p:spPr bwMode="auto">
            <a:xfrm>
              <a:off x="3704" y="596"/>
              <a:ext cx="2696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120000"/>
                </a:lnSpc>
              </a:pPr>
              <a:endParaRPr lang="en-US" b="1" baseline="30000" dirty="0" smtClean="0">
                <a:latin typeface="Arial Narrow" pitchFamily="34" charset="0"/>
              </a:endParaRPr>
            </a:p>
            <a:p>
              <a:pPr eaLnBrk="1" hangingPunct="1">
                <a:lnSpc>
                  <a:spcPct val="105000"/>
                </a:lnSpc>
              </a:pPr>
              <a:endParaRPr lang="en-US" b="1" baseline="30000" dirty="0">
                <a:latin typeface="Arial Narrow" pitchFamily="34" charset="0"/>
              </a:endParaRPr>
            </a:p>
          </p:txBody>
        </p:sp>
        <p:sp>
          <p:nvSpPr>
            <p:cNvPr id="14399" name="Rectangle 53"/>
            <p:cNvSpPr>
              <a:spLocks noChangeArrowheads="1"/>
            </p:cNvSpPr>
            <p:nvPr/>
          </p:nvSpPr>
          <p:spPr bwMode="auto">
            <a:xfrm>
              <a:off x="4966" y="1481"/>
              <a:ext cx="115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14395" name="Rectangle 59"/>
            <p:cNvSpPr>
              <a:spLocks noChangeArrowheads="1"/>
            </p:cNvSpPr>
            <p:nvPr/>
          </p:nvSpPr>
          <p:spPr bwMode="auto">
            <a:xfrm>
              <a:off x="4945" y="1894"/>
              <a:ext cx="115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14393" name="Rectangle 62"/>
            <p:cNvSpPr>
              <a:spLocks noChangeArrowheads="1"/>
            </p:cNvSpPr>
            <p:nvPr/>
          </p:nvSpPr>
          <p:spPr bwMode="auto">
            <a:xfrm>
              <a:off x="5437" y="2121"/>
              <a:ext cx="115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14391" name="Rectangle 65"/>
            <p:cNvSpPr>
              <a:spLocks noChangeArrowheads="1"/>
            </p:cNvSpPr>
            <p:nvPr/>
          </p:nvSpPr>
          <p:spPr bwMode="auto">
            <a:xfrm>
              <a:off x="5302" y="2425"/>
              <a:ext cx="115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endParaRPr lang="en-US" sz="1800" b="1" dirty="0">
                <a:latin typeface="Arial Narrow" pitchFamily="34" charset="0"/>
              </a:endParaRPr>
            </a:p>
          </p:txBody>
        </p:sp>
      </p:grpSp>
      <p:sp>
        <p:nvSpPr>
          <p:cNvPr id="14345" name="Rectangle 68"/>
          <p:cNvSpPr>
            <a:spLocks noChangeArrowheads="1"/>
          </p:cNvSpPr>
          <p:nvPr/>
        </p:nvSpPr>
        <p:spPr bwMode="auto">
          <a:xfrm>
            <a:off x="1174750" y="5260975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9" name="Group 147"/>
          <p:cNvGrpSpPr>
            <a:grpSpLocks/>
          </p:cNvGrpSpPr>
          <p:nvPr/>
        </p:nvGrpSpPr>
        <p:grpSpPr bwMode="auto">
          <a:xfrm>
            <a:off x="-6350" y="5803900"/>
            <a:ext cx="9183688" cy="952500"/>
            <a:chOff x="-4" y="3656"/>
            <a:chExt cx="5785" cy="600"/>
          </a:xfrm>
        </p:grpSpPr>
        <p:sp>
          <p:nvSpPr>
            <p:cNvPr id="14350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1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Rectangle 70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3" name="Rectangle 71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Rectangle 72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5" name="Rectangle 73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6" name="Rectangle 74"/>
            <p:cNvSpPr>
              <a:spLocks noChangeArrowheads="1"/>
            </p:cNvSpPr>
            <p:nvPr/>
          </p:nvSpPr>
          <p:spPr bwMode="auto">
            <a:xfrm>
              <a:off x="5180" y="4025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15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4357" name="Rectangle 75"/>
            <p:cNvSpPr>
              <a:spLocks noChangeArrowheads="1"/>
            </p:cNvSpPr>
            <p:nvPr/>
          </p:nvSpPr>
          <p:spPr bwMode="auto">
            <a:xfrm>
              <a:off x="2876" y="3950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14358" name="Rectangle 76"/>
            <p:cNvSpPr>
              <a:spLocks noChangeArrowheads="1"/>
            </p:cNvSpPr>
            <p:nvPr/>
          </p:nvSpPr>
          <p:spPr bwMode="auto">
            <a:xfrm>
              <a:off x="1470" y="3676"/>
              <a:ext cx="2298" cy="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14359" name="Rectangle 77"/>
            <p:cNvSpPr>
              <a:spLocks noChangeArrowheads="1"/>
            </p:cNvSpPr>
            <p:nvPr/>
          </p:nvSpPr>
          <p:spPr bwMode="auto">
            <a:xfrm>
              <a:off x="-4" y="4060"/>
              <a:ext cx="1696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4360" name="Rectangle 78"/>
            <p:cNvSpPr>
              <a:spLocks noChangeArrowheads="1"/>
            </p:cNvSpPr>
            <p:nvPr/>
          </p:nvSpPr>
          <p:spPr bwMode="auto">
            <a:xfrm>
              <a:off x="17" y="3754"/>
              <a:ext cx="17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4361" name="Rectangle 8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2" name="Rectangle 82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3" name="Rectangle 83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4364" name="Rectangle 84"/>
            <p:cNvSpPr>
              <a:spLocks noChangeArrowheads="1"/>
            </p:cNvSpPr>
            <p:nvPr/>
          </p:nvSpPr>
          <p:spPr bwMode="auto">
            <a:xfrm>
              <a:off x="3600" y="3658"/>
              <a:ext cx="217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4365" name="Rectangle 85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4366" name="Rectangle 86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7" name="Rectangle 87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8" name="Rectangle 88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4369" name="Rectangle 89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4370" name="Rectangle 90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4371" name="Rectangle 91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2" name="Rectangle 92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3" name="Rectangle 93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4" name="Rectangle 94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5" name="Rectangle 95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6" name="Rectangle 96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7" name="Rectangle 97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8" name="Rectangle 98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9" name="Rectangle 99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" name="TextBox 109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111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12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15" name="Rectangle 153"/>
          <p:cNvSpPr>
            <a:spLocks noChangeArrowheads="1"/>
          </p:cNvSpPr>
          <p:nvPr/>
        </p:nvSpPr>
        <p:spPr bwMode="auto">
          <a:xfrm>
            <a:off x="1764506" y="2260600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16" name="Rectangle 156"/>
          <p:cNvSpPr>
            <a:spLocks noChangeArrowheads="1"/>
          </p:cNvSpPr>
          <p:nvPr/>
        </p:nvSpPr>
        <p:spPr bwMode="auto">
          <a:xfrm>
            <a:off x="3797299" y="2366169"/>
            <a:ext cx="215277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 smtClean="0">
                <a:latin typeface="Arial Narrow" pitchFamily="34" charset="0"/>
              </a:rPr>
              <a:t>504123-00120</a:t>
            </a:r>
            <a:endParaRPr lang="en-US" sz="2000" b="1" dirty="0">
              <a:latin typeface="Arial Narrow" pitchFamily="34" charset="0"/>
            </a:endParaRPr>
          </a:p>
        </p:txBody>
      </p:sp>
      <p:sp>
        <p:nvSpPr>
          <p:cNvPr id="118" name="Rectangle 101"/>
          <p:cNvSpPr>
            <a:spLocks noChangeArrowheads="1"/>
          </p:cNvSpPr>
          <p:nvPr/>
        </p:nvSpPr>
        <p:spPr bwMode="auto">
          <a:xfrm>
            <a:off x="5638800" y="1170781"/>
            <a:ext cx="3417888" cy="461408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8" tIns="44450" rIns="90488" bIns="44450">
            <a:spAutoFit/>
          </a:bodyPr>
          <a:lstStyle/>
          <a:p>
            <a:r>
              <a:rPr lang="en-US" sz="600" dirty="0" smtClean="0">
                <a:latin typeface="Arial" panose="020B0604020202020204" pitchFamily="34" charset="0"/>
              </a:rPr>
              <a:t>UNB+UNOA:1+XXXXXXXXX:01+XXXXXXXXX:01+150501:0152+2966</a:t>
            </a:r>
            <a:r>
              <a:rPr lang="en-US" sz="600" dirty="0">
                <a:latin typeface="Arial" panose="020B0604020202020204" pitchFamily="34" charset="0"/>
              </a:rPr>
              <a:t>++++1</a:t>
            </a:r>
          </a:p>
          <a:p>
            <a:r>
              <a:rPr lang="en-US" sz="600" dirty="0">
                <a:latin typeface="Arial" panose="020B0604020202020204" pitchFamily="34" charset="0"/>
              </a:rPr>
              <a:t>UNG+DELFOR+XXXXXXXXX+XXXXXXXXX+150501:0152+1+UN+D97:7A</a:t>
            </a:r>
          </a:p>
          <a:p>
            <a:r>
              <a:rPr lang="en-US" sz="600" dirty="0">
                <a:latin typeface="Arial" panose="020B0604020202020204" pitchFamily="34" charset="0"/>
              </a:rPr>
              <a:t>UNH+1+DELFOR:D:97A:UN</a:t>
            </a:r>
          </a:p>
          <a:p>
            <a:r>
              <a:rPr lang="en-US" sz="600" dirty="0">
                <a:latin typeface="Arial" panose="020B0604020202020204" pitchFamily="34" charset="0"/>
              </a:rPr>
              <a:t>BGM+241:::SH+20150501+5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DTM+158:20010101:102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DTM+159:20151231:102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DTM+137:20150501:102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NAD+MI+XXXXXXXXX::16</a:t>
            </a:r>
          </a:p>
          <a:p>
            <a:r>
              <a:rPr lang="en-US" sz="600" dirty="0">
                <a:latin typeface="Arial" panose="020B0604020202020204" pitchFamily="34" charset="0"/>
              </a:rPr>
              <a:t>NAD+SU+XXXXX::92</a:t>
            </a:r>
          </a:p>
          <a:p>
            <a:r>
              <a:rPr lang="en-US" sz="600" dirty="0">
                <a:latin typeface="Arial" panose="020B0604020202020204" pitchFamily="34" charset="0"/>
              </a:rPr>
              <a:t>NAD+ST+XXXXXXXX::86</a:t>
            </a:r>
          </a:p>
          <a:p>
            <a:r>
              <a:rPr lang="en-US" sz="600" dirty="0">
                <a:latin typeface="Arial" panose="020B0604020202020204" pitchFamily="34" charset="0"/>
              </a:rPr>
              <a:t>GIS+37</a:t>
            </a:r>
          </a:p>
          <a:p>
            <a:r>
              <a:rPr lang="en-US" sz="600" dirty="0">
                <a:latin typeface="Arial" panose="020B0604020202020204" pitchFamily="34" charset="0"/>
              </a:rPr>
              <a:t>LIN+++12345678:IN</a:t>
            </a:r>
          </a:p>
          <a:p>
            <a:r>
              <a:rPr lang="en-US" sz="1200" dirty="0" smtClean="0">
                <a:latin typeface="Arial" panose="020B0604020202020204" pitchFamily="34" charset="0"/>
              </a:rPr>
              <a:t>LOC+11+12</a:t>
            </a:r>
            <a:endParaRPr lang="en-US" sz="1200" dirty="0">
              <a:latin typeface="Arial" panose="020B0604020202020204" pitchFamily="34" charset="0"/>
            </a:endParaRPr>
          </a:p>
          <a:p>
            <a:r>
              <a:rPr lang="en-US" sz="600" dirty="0">
                <a:latin typeface="Arial" panose="020B0604020202020204" pitchFamily="34" charset="0"/>
              </a:rPr>
              <a:t>RFF+ON:0000504123</a:t>
            </a:r>
          </a:p>
          <a:p>
            <a:r>
              <a:rPr lang="en-US" sz="600" dirty="0">
                <a:latin typeface="Arial" panose="020B0604020202020204" pitchFamily="34" charset="0"/>
              </a:rPr>
              <a:t>RFF+RE:1003</a:t>
            </a:r>
          </a:p>
          <a:p>
            <a:r>
              <a:rPr lang="en-US" sz="600" dirty="0">
                <a:latin typeface="Arial" panose="020B0604020202020204" pitchFamily="34" charset="0"/>
              </a:rPr>
              <a:t>RFF+LI:00020</a:t>
            </a:r>
          </a:p>
          <a:p>
            <a:r>
              <a:rPr lang="en-US" sz="600" dirty="0">
                <a:latin typeface="Arial" panose="020B0604020202020204" pitchFamily="34" charset="0"/>
              </a:rPr>
              <a:t>PAC++++A:EXP 16X12X04:RC</a:t>
            </a:r>
          </a:p>
          <a:p>
            <a:r>
              <a:rPr lang="en-US" sz="1200" dirty="0">
                <a:latin typeface="Arial" panose="020B0604020202020204" pitchFamily="34" charset="0"/>
              </a:rPr>
              <a:t>PCI++06A81 RACK 01++11Z::</a:t>
            </a:r>
            <a:r>
              <a:rPr lang="en-US" sz="1200" dirty="0" smtClean="0">
                <a:latin typeface="Arial" panose="020B0604020202020204" pitchFamily="34" charset="0"/>
              </a:rPr>
              <a:t>167</a:t>
            </a:r>
            <a:endParaRPr lang="en-US" sz="1200" dirty="0">
              <a:latin typeface="Arial" panose="020B0604020202020204" pitchFamily="34" charset="0"/>
            </a:endParaRPr>
          </a:p>
          <a:p>
            <a:r>
              <a:rPr lang="en-US" sz="600" dirty="0">
                <a:latin typeface="Arial" panose="020B0604020202020204" pitchFamily="34" charset="0"/>
              </a:rPr>
              <a:t>NAD+MI+ALLISON TRANSMISSION DIVISION::92</a:t>
            </a:r>
          </a:p>
          <a:p>
            <a:r>
              <a:rPr lang="en-US" sz="600" dirty="0">
                <a:latin typeface="Arial" panose="020B0604020202020204" pitchFamily="34" charset="0"/>
              </a:rPr>
              <a:t>CTA+IC+:John Doe FAX 317-242-0000</a:t>
            </a:r>
          </a:p>
          <a:p>
            <a:r>
              <a:rPr lang="en-US" sz="600" dirty="0">
                <a:latin typeface="Arial" panose="020B0604020202020204" pitchFamily="34" charset="0"/>
              </a:rPr>
              <a:t>COM+317-555-1234:TE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QTY+48:576:EA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DTM+50:20150309:102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QTY+70:72255:EA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DTM+51:20010101:102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DTM+52:20151231:102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QTY+61:240:EA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DTM+51:20010101:102</a:t>
            </a:r>
          </a:p>
          <a:p>
            <a:r>
              <a:rPr lang="en-US" sz="600" dirty="0" smtClean="0">
                <a:latin typeface="Arial" panose="020B0604020202020204" pitchFamily="34" charset="0"/>
              </a:rPr>
              <a:t>DTM+52:20151231:102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SCC+2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QTY+1:0:EA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DTM+52:20150522:102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SCC+3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QTY+1:0:EA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DTM+52:20150730:102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SCC+1++D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QTY+1:288:EA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DTM+10:20150521:102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SCC+4++W</a:t>
            </a:r>
          </a:p>
          <a:p>
            <a:r>
              <a:rPr lang="en-US" sz="600" dirty="0">
                <a:latin typeface="Arial" panose="020B0604020202020204" pitchFamily="34" charset="0"/>
              </a:rPr>
              <a:t>QTY+1:0:EA</a:t>
            </a:r>
          </a:p>
          <a:p>
            <a:r>
              <a:rPr lang="en-US" sz="600" dirty="0">
                <a:latin typeface="Arial" panose="020B0604020202020204" pitchFamily="34" charset="0"/>
              </a:rPr>
              <a:t>DTM+10:20150608:102</a:t>
            </a:r>
          </a:p>
          <a:p>
            <a:r>
              <a:rPr lang="en-US" sz="600" dirty="0">
                <a:latin typeface="Arial" panose="020B0604020202020204" pitchFamily="34" charset="0"/>
              </a:rPr>
              <a:t>&lt; segments removed </a:t>
            </a:r>
            <a:r>
              <a:rPr lang="en-US" sz="600" dirty="0" smtClean="0">
                <a:latin typeface="Arial" panose="020B0604020202020204" pitchFamily="34" charset="0"/>
              </a:rPr>
              <a:t>for this </a:t>
            </a:r>
            <a:r>
              <a:rPr lang="en-US" sz="600" dirty="0">
                <a:latin typeface="Arial" panose="020B0604020202020204" pitchFamily="34" charset="0"/>
              </a:rPr>
              <a:t>example &gt;</a:t>
            </a:r>
          </a:p>
          <a:p>
            <a:r>
              <a:rPr lang="en-US" sz="600" dirty="0">
                <a:latin typeface="Arial" panose="020B0604020202020204" pitchFamily="34" charset="0"/>
              </a:rPr>
              <a:t>UNT+70+1</a:t>
            </a:r>
          </a:p>
          <a:p>
            <a:r>
              <a:rPr lang="en-US" sz="600" dirty="0">
                <a:latin typeface="Arial" panose="020B0604020202020204" pitchFamily="34" charset="0"/>
              </a:rPr>
              <a:t>UNE+1+1</a:t>
            </a:r>
          </a:p>
          <a:p>
            <a:r>
              <a:rPr lang="en-US" sz="600" dirty="0">
                <a:latin typeface="Arial" panose="020B0604020202020204" pitchFamily="34" charset="0"/>
              </a:rPr>
              <a:t>UNZ+1+2966</a:t>
            </a:r>
          </a:p>
          <a:p>
            <a:endParaRPr lang="en-US" sz="600" dirty="0">
              <a:latin typeface="Arial" panose="020B0604020202020204" pitchFamily="34" charset="0"/>
            </a:endParaRPr>
          </a:p>
          <a:p>
            <a:endParaRPr lang="en-US" sz="600" dirty="0">
              <a:latin typeface="Arial" panose="020B0604020202020204" pitchFamily="34" charset="0"/>
            </a:endParaRPr>
          </a:p>
        </p:txBody>
      </p:sp>
      <p:grpSp>
        <p:nvGrpSpPr>
          <p:cNvPr id="120" name="Group 44"/>
          <p:cNvGrpSpPr>
            <a:grpSpLocks/>
          </p:cNvGrpSpPr>
          <p:nvPr/>
        </p:nvGrpSpPr>
        <p:grpSpPr bwMode="auto">
          <a:xfrm>
            <a:off x="6587331" y="2160588"/>
            <a:ext cx="582613" cy="444500"/>
            <a:chOff x="2142" y="1080"/>
            <a:chExt cx="367" cy="280"/>
          </a:xfrm>
        </p:grpSpPr>
        <p:sp>
          <p:nvSpPr>
            <p:cNvPr id="121" name="Oval 42"/>
            <p:cNvSpPr>
              <a:spLocks noChangeArrowheads="1"/>
            </p:cNvSpPr>
            <p:nvPr/>
          </p:nvSpPr>
          <p:spPr bwMode="auto">
            <a:xfrm>
              <a:off x="2167" y="1080"/>
              <a:ext cx="276" cy="280"/>
            </a:xfrm>
            <a:prstGeom prst="ellipse">
              <a:avLst/>
            </a:prstGeom>
            <a:solidFill>
              <a:srgbClr val="DDDDDD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Rectangle 43"/>
            <p:cNvSpPr>
              <a:spLocks noChangeArrowheads="1"/>
            </p:cNvSpPr>
            <p:nvPr/>
          </p:nvSpPr>
          <p:spPr bwMode="auto">
            <a:xfrm>
              <a:off x="2142" y="1101"/>
              <a:ext cx="36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800" b="1" dirty="0" smtClean="0">
                  <a:latin typeface="Arial Narrow" pitchFamily="34" charset="0"/>
                </a:rPr>
                <a:t>LOC</a:t>
              </a:r>
              <a:endParaRPr lang="en-US" sz="1800" b="1" dirty="0">
                <a:latin typeface="Arial Narrow" pitchFamily="34" charset="0"/>
              </a:endParaRPr>
            </a:p>
          </p:txBody>
        </p:sp>
      </p:grpSp>
      <p:grpSp>
        <p:nvGrpSpPr>
          <p:cNvPr id="125" name="Group 41"/>
          <p:cNvGrpSpPr>
            <a:grpSpLocks/>
          </p:cNvGrpSpPr>
          <p:nvPr/>
        </p:nvGrpSpPr>
        <p:grpSpPr bwMode="auto">
          <a:xfrm>
            <a:off x="8077198" y="2730275"/>
            <a:ext cx="504825" cy="434975"/>
            <a:chOff x="1990" y="1617"/>
            <a:chExt cx="318" cy="274"/>
          </a:xfrm>
        </p:grpSpPr>
        <p:sp>
          <p:nvSpPr>
            <p:cNvPr id="126" name="Oval 39"/>
            <p:cNvSpPr>
              <a:spLocks noChangeArrowheads="1"/>
            </p:cNvSpPr>
            <p:nvPr/>
          </p:nvSpPr>
          <p:spPr bwMode="auto">
            <a:xfrm>
              <a:off x="2004" y="1617"/>
              <a:ext cx="269" cy="274"/>
            </a:xfrm>
            <a:prstGeom prst="ellipse">
              <a:avLst/>
            </a:prstGeom>
            <a:solidFill>
              <a:srgbClr val="DDDDDD"/>
            </a:solidFill>
            <a:ln w="57150" cmpd="thickThin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7" name="Rectangle 40"/>
            <p:cNvSpPr>
              <a:spLocks noChangeArrowheads="1"/>
            </p:cNvSpPr>
            <p:nvPr/>
          </p:nvSpPr>
          <p:spPr bwMode="auto">
            <a:xfrm>
              <a:off x="1990" y="1637"/>
              <a:ext cx="318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800" b="1" smtClean="0">
                  <a:latin typeface="Arial Narrow" pitchFamily="34" charset="0"/>
                </a:rPr>
                <a:t>11Z</a:t>
              </a:r>
              <a:endParaRPr lang="en-US" sz="1800" b="1" dirty="0">
                <a:latin typeface="Arial Narrow" pitchFamily="34" charset="0"/>
              </a:endParaRPr>
            </a:p>
          </p:txBody>
        </p:sp>
      </p:grpSp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76250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1724 – B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 Narrow" pitchFamily="34" charset="0"/>
              </a:rPr>
              <a:t>MASTER Container</a:t>
            </a:r>
            <a:br>
              <a:rPr lang="en-US" b="1" dirty="0">
                <a:latin typeface="Arial Narrow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65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00150" y="5376863"/>
            <a:ext cx="6931257" cy="305212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954338" y="207963"/>
            <a:ext cx="3160712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>
                <a:latin typeface="Arial Narrow" pitchFamily="34" charset="0"/>
              </a:rPr>
              <a:t>DATA LAYOUT</a:t>
            </a: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1828800" y="1590675"/>
            <a:ext cx="5503863" cy="3667125"/>
            <a:chOff x="1152" y="1002"/>
            <a:chExt cx="3467" cy="2310"/>
          </a:xfrm>
        </p:grpSpPr>
        <p:sp>
          <p:nvSpPr>
            <p:cNvPr id="15400" name="Rectangle 5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01" name="Line 6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7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3" name="Line 8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9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10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6" name="Line 11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12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13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9" name="Line 14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Text Box 15"/>
            <p:cNvSpPr txBox="1">
              <a:spLocks noChangeArrowheads="1"/>
            </p:cNvSpPr>
            <p:nvPr/>
          </p:nvSpPr>
          <p:spPr bwMode="auto">
            <a:xfrm>
              <a:off x="1441" y="112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15411" name="Text Box 16"/>
            <p:cNvSpPr txBox="1">
              <a:spLocks noChangeArrowheads="1"/>
            </p:cNvSpPr>
            <p:nvPr/>
          </p:nvSpPr>
          <p:spPr bwMode="auto">
            <a:xfrm>
              <a:off x="3864" y="112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15412" name="Text Box 17"/>
            <p:cNvSpPr txBox="1">
              <a:spLocks noChangeArrowheads="1"/>
            </p:cNvSpPr>
            <p:nvPr/>
          </p:nvSpPr>
          <p:spPr bwMode="auto">
            <a:xfrm>
              <a:off x="3354" y="1032"/>
              <a:ext cx="1223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MASTER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LABEL</a:t>
              </a:r>
            </a:p>
          </p:txBody>
        </p:sp>
        <p:sp>
          <p:nvSpPr>
            <p:cNvPr id="15413" name="Line 18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19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20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21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22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8" name="Line 23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Line 24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Line 25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1" name="Line 26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Text Box 27"/>
            <p:cNvSpPr txBox="1">
              <a:spLocks noChangeArrowheads="1"/>
            </p:cNvSpPr>
            <p:nvPr/>
          </p:nvSpPr>
          <p:spPr bwMode="auto">
            <a:xfrm>
              <a:off x="1296" y="1134"/>
              <a:ext cx="5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FROM</a:t>
              </a:r>
            </a:p>
          </p:txBody>
        </p:sp>
        <p:sp>
          <p:nvSpPr>
            <p:cNvPr id="15423" name="Text Box 28"/>
            <p:cNvSpPr txBox="1">
              <a:spLocks noChangeArrowheads="1"/>
            </p:cNvSpPr>
            <p:nvPr/>
          </p:nvSpPr>
          <p:spPr bwMode="auto">
            <a:xfrm>
              <a:off x="2544" y="1104"/>
              <a:ext cx="3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TO</a:t>
              </a:r>
            </a:p>
          </p:txBody>
        </p:sp>
        <p:sp>
          <p:nvSpPr>
            <p:cNvPr id="15424" name="Text Box 29"/>
            <p:cNvSpPr txBox="1">
              <a:spLocks noChangeArrowheads="1"/>
            </p:cNvSpPr>
            <p:nvPr/>
          </p:nvSpPr>
          <p:spPr bwMode="auto">
            <a:xfrm>
              <a:off x="1832" y="2748"/>
              <a:ext cx="96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2D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BAR CODE</a:t>
              </a:r>
            </a:p>
          </p:txBody>
        </p:sp>
        <p:sp>
          <p:nvSpPr>
            <p:cNvPr id="15425" name="Text Box 30"/>
            <p:cNvSpPr txBox="1">
              <a:spLocks noChangeArrowheads="1"/>
            </p:cNvSpPr>
            <p:nvPr/>
          </p:nvSpPr>
          <p:spPr bwMode="auto">
            <a:xfrm>
              <a:off x="2444" y="1564"/>
              <a:ext cx="89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400" b="1">
                  <a:latin typeface="Arial Narrow" pitchFamily="34" charset="0"/>
                </a:rPr>
                <a:t>MATERIAL </a:t>
              </a:r>
            </a:p>
            <a:p>
              <a:pPr algn="ctr" eaLnBrk="1" hangingPunct="1"/>
              <a:r>
                <a:rPr lang="en-US" sz="1400" b="1">
                  <a:latin typeface="Arial Narrow" pitchFamily="34" charset="0"/>
                </a:rPr>
                <a:t>HANDLING CODE</a:t>
              </a:r>
            </a:p>
          </p:txBody>
        </p:sp>
        <p:sp>
          <p:nvSpPr>
            <p:cNvPr id="15426" name="Text Box 31"/>
            <p:cNvSpPr txBox="1">
              <a:spLocks noChangeArrowheads="1"/>
            </p:cNvSpPr>
            <p:nvPr/>
          </p:nvSpPr>
          <p:spPr bwMode="auto">
            <a:xfrm>
              <a:off x="2304" y="1872"/>
              <a:ext cx="128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PART NUMBER</a:t>
              </a:r>
            </a:p>
          </p:txBody>
        </p:sp>
        <p:sp>
          <p:nvSpPr>
            <p:cNvPr id="15427" name="Text Box 32"/>
            <p:cNvSpPr txBox="1">
              <a:spLocks noChangeArrowheads="1"/>
            </p:cNvSpPr>
            <p:nvPr/>
          </p:nvSpPr>
          <p:spPr bwMode="auto">
            <a:xfrm>
              <a:off x="1584" y="2304"/>
              <a:ext cx="157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6J LICENSE PLATE</a:t>
              </a:r>
            </a:p>
          </p:txBody>
        </p:sp>
        <p:sp>
          <p:nvSpPr>
            <p:cNvPr id="15428" name="Text Box 33"/>
            <p:cNvSpPr txBox="1">
              <a:spLocks noChangeArrowheads="1"/>
            </p:cNvSpPr>
            <p:nvPr/>
          </p:nvSpPr>
          <p:spPr bwMode="auto">
            <a:xfrm>
              <a:off x="3644" y="2160"/>
              <a:ext cx="975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LOGISTICS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DATA</a:t>
              </a:r>
            </a:p>
          </p:txBody>
        </p:sp>
      </p:grpSp>
      <p:grpSp>
        <p:nvGrpSpPr>
          <p:cNvPr id="15365" name="Group 34"/>
          <p:cNvGrpSpPr>
            <a:grpSpLocks/>
          </p:cNvGrpSpPr>
          <p:nvPr/>
        </p:nvGrpSpPr>
        <p:grpSpPr bwMode="auto">
          <a:xfrm>
            <a:off x="-12700" y="5797553"/>
            <a:ext cx="9196388" cy="1001713"/>
            <a:chOff x="-8" y="3652"/>
            <a:chExt cx="5793" cy="631"/>
          </a:xfrm>
        </p:grpSpPr>
        <p:sp>
          <p:nvSpPr>
            <p:cNvPr id="15366" name="Rectangle 35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7" name="Rectangle 36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" name="Rectangle 37"/>
            <p:cNvSpPr>
              <a:spLocks noChangeArrowheads="1"/>
            </p:cNvSpPr>
            <p:nvPr/>
          </p:nvSpPr>
          <p:spPr bwMode="auto">
            <a:xfrm>
              <a:off x="2288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9" name="Rectangle 38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0" name="Rectangle 3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Rectangle 4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Rectangle 41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3" name="Rectangle 42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Rectangle 43"/>
            <p:cNvSpPr>
              <a:spLocks noChangeArrowheads="1"/>
            </p:cNvSpPr>
            <p:nvPr/>
          </p:nvSpPr>
          <p:spPr bwMode="auto">
            <a:xfrm>
              <a:off x="5176" y="4001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17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5375" name="Rectangle 44"/>
            <p:cNvSpPr>
              <a:spLocks noChangeArrowheads="1"/>
            </p:cNvSpPr>
            <p:nvPr/>
          </p:nvSpPr>
          <p:spPr bwMode="auto">
            <a:xfrm>
              <a:off x="2902" y="3981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1724-B: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5376" name="Rectangle 45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5377" name="Rectangle 46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5378" name="Rectangle 47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5379" name="Rectangle 4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0" name="Rectangle 4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1" name="Rectangle 50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5382" name="Rectangle 51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5383" name="Rectangle 52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5384" name="Rectangle 53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5" name="Rectangle 54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6" name="Rectangle 55"/>
            <p:cNvSpPr>
              <a:spLocks noChangeArrowheads="1"/>
            </p:cNvSpPr>
            <p:nvPr/>
          </p:nvSpPr>
          <p:spPr bwMode="auto">
            <a:xfrm>
              <a:off x="2888" y="3958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5387" name="Rectangle 56"/>
            <p:cNvSpPr>
              <a:spLocks noChangeArrowheads="1"/>
            </p:cNvSpPr>
            <p:nvPr/>
          </p:nvSpPr>
          <p:spPr bwMode="auto">
            <a:xfrm>
              <a:off x="1624" y="3946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5388" name="Rectangle 57"/>
            <p:cNvSpPr>
              <a:spLocks noChangeArrowheads="1"/>
            </p:cNvSpPr>
            <p:nvPr/>
          </p:nvSpPr>
          <p:spPr bwMode="auto">
            <a:xfrm>
              <a:off x="2277" y="3958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5389" name="Rectangle 58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0" name="Rectangle 59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Rectangle 60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2" name="Rectangle 61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3" name="Rectangle 62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4" name="Rectangle 63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5" name="Rectangle 64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6" name="Rectangle 65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7" name="Rectangle 66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1724-B</a:t>
            </a:r>
            <a:endParaRPr lang="en-US" dirty="0"/>
          </a:p>
        </p:txBody>
      </p:sp>
      <p:sp>
        <p:nvSpPr>
          <p:cNvPr id="7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7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200275" y="4846638"/>
            <a:ext cx="5246688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7950" indent="-1079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800">
                <a:latin typeface="Arial Narrow" pitchFamily="34" charset="0"/>
              </a:rPr>
              <a:t>*</a:t>
            </a:r>
            <a:r>
              <a:rPr lang="en-US" sz="1000">
                <a:latin typeface="Arial Narrow" pitchFamily="34" charset="0"/>
              </a:rPr>
              <a:t>This dimension based on nominal 0.38 mm  (0.015 in) Code 128 bar code license plate. The label provider   must ensure quiet zone requirement of  6.4 mm  (0.25 in ) is maintained.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212850" y="5376863"/>
            <a:ext cx="6977063" cy="3587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609600" y="31750"/>
            <a:ext cx="6715125" cy="4849813"/>
            <a:chOff x="384" y="20"/>
            <a:chExt cx="4230" cy="3055"/>
          </a:xfrm>
        </p:grpSpPr>
        <p:sp>
          <p:nvSpPr>
            <p:cNvPr id="16424" name="Line 5"/>
            <p:cNvSpPr>
              <a:spLocks noChangeShapeType="1"/>
            </p:cNvSpPr>
            <p:nvPr/>
          </p:nvSpPr>
          <p:spPr bwMode="auto">
            <a:xfrm flipH="1">
              <a:off x="768" y="771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5" name="Text Box 6"/>
            <p:cNvSpPr txBox="1">
              <a:spLocks noChangeArrowheads="1"/>
            </p:cNvSpPr>
            <p:nvPr/>
          </p:nvSpPr>
          <p:spPr bwMode="auto">
            <a:xfrm>
              <a:off x="624" y="628"/>
              <a:ext cx="1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0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16426" name="Line 7"/>
            <p:cNvSpPr>
              <a:spLocks noChangeShapeType="1"/>
            </p:cNvSpPr>
            <p:nvPr/>
          </p:nvSpPr>
          <p:spPr bwMode="auto">
            <a:xfrm rot="16200000" flipH="1">
              <a:off x="984" y="547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7" name="Text Box 8"/>
            <p:cNvSpPr txBox="1">
              <a:spLocks noChangeArrowheads="1"/>
            </p:cNvSpPr>
            <p:nvPr/>
          </p:nvSpPr>
          <p:spPr bwMode="auto">
            <a:xfrm>
              <a:off x="1056" y="147"/>
              <a:ext cx="19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0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16428" name="Text Box 9"/>
            <p:cNvSpPr txBox="1">
              <a:spLocks noChangeArrowheads="1"/>
            </p:cNvSpPr>
            <p:nvPr/>
          </p:nvSpPr>
          <p:spPr bwMode="auto">
            <a:xfrm rot="-1574407">
              <a:off x="1775" y="20"/>
              <a:ext cx="564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endParaRPr lang="en-US" sz="1200" b="1">
                <a:latin typeface="Arial Narrow" pitchFamily="34" charset="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38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(1.5 in)</a:t>
              </a:r>
            </a:p>
          </p:txBody>
        </p:sp>
        <p:sp>
          <p:nvSpPr>
            <p:cNvPr id="16429" name="Text Box 10"/>
            <p:cNvSpPr txBox="1">
              <a:spLocks noChangeArrowheads="1"/>
            </p:cNvSpPr>
            <p:nvPr/>
          </p:nvSpPr>
          <p:spPr bwMode="auto">
            <a:xfrm rot="-1693709">
              <a:off x="2176" y="297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48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1.89 in</a:t>
              </a:r>
            </a:p>
          </p:txBody>
        </p:sp>
        <p:sp>
          <p:nvSpPr>
            <p:cNvPr id="16430" name="Rectangle 11"/>
            <p:cNvSpPr>
              <a:spLocks noChangeArrowheads="1"/>
            </p:cNvSpPr>
            <p:nvPr/>
          </p:nvSpPr>
          <p:spPr bwMode="auto">
            <a:xfrm>
              <a:off x="1152" y="771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31" name="Line 12"/>
            <p:cNvSpPr>
              <a:spLocks noChangeShapeType="1"/>
            </p:cNvSpPr>
            <p:nvPr/>
          </p:nvSpPr>
          <p:spPr bwMode="auto">
            <a:xfrm>
              <a:off x="1152" y="1348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2" name="Line 13"/>
            <p:cNvSpPr>
              <a:spLocks noChangeShapeType="1"/>
            </p:cNvSpPr>
            <p:nvPr/>
          </p:nvSpPr>
          <p:spPr bwMode="auto">
            <a:xfrm>
              <a:off x="1152" y="163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3" name="Line 14"/>
            <p:cNvSpPr>
              <a:spLocks noChangeShapeType="1"/>
            </p:cNvSpPr>
            <p:nvPr/>
          </p:nvSpPr>
          <p:spPr bwMode="auto">
            <a:xfrm>
              <a:off x="1152" y="1923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4" name="Line 15"/>
            <p:cNvSpPr>
              <a:spLocks noChangeShapeType="1"/>
            </p:cNvSpPr>
            <p:nvPr/>
          </p:nvSpPr>
          <p:spPr bwMode="auto">
            <a:xfrm>
              <a:off x="1152" y="2499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5" name="Line 16"/>
            <p:cNvSpPr>
              <a:spLocks noChangeShapeType="1"/>
            </p:cNvSpPr>
            <p:nvPr/>
          </p:nvSpPr>
          <p:spPr bwMode="auto">
            <a:xfrm>
              <a:off x="2016" y="765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6" name="Line 17"/>
            <p:cNvSpPr>
              <a:spLocks noChangeShapeType="1"/>
            </p:cNvSpPr>
            <p:nvPr/>
          </p:nvSpPr>
          <p:spPr bwMode="auto">
            <a:xfrm>
              <a:off x="3339" y="773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7" name="Line 18"/>
            <p:cNvSpPr>
              <a:spLocks noChangeShapeType="1"/>
            </p:cNvSpPr>
            <p:nvPr/>
          </p:nvSpPr>
          <p:spPr bwMode="auto">
            <a:xfrm>
              <a:off x="3637" y="1923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8" name="Line 19"/>
            <p:cNvSpPr>
              <a:spLocks noChangeShapeType="1"/>
            </p:cNvSpPr>
            <p:nvPr/>
          </p:nvSpPr>
          <p:spPr bwMode="auto">
            <a:xfrm>
              <a:off x="2239" y="1344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39" name="Line 20"/>
            <p:cNvSpPr>
              <a:spLocks noChangeShapeType="1"/>
            </p:cNvSpPr>
            <p:nvPr/>
          </p:nvSpPr>
          <p:spPr bwMode="auto">
            <a:xfrm>
              <a:off x="3553" y="1344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0" name="Text Box 21"/>
            <p:cNvSpPr txBox="1">
              <a:spLocks noChangeArrowheads="1"/>
            </p:cNvSpPr>
            <p:nvPr/>
          </p:nvSpPr>
          <p:spPr bwMode="auto">
            <a:xfrm rot="-1280610">
              <a:off x="3387" y="224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102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(4.02 in)</a:t>
              </a:r>
            </a:p>
          </p:txBody>
        </p:sp>
        <p:sp>
          <p:nvSpPr>
            <p:cNvPr id="16441" name="Text Box 22"/>
            <p:cNvSpPr txBox="1">
              <a:spLocks noChangeArrowheads="1"/>
            </p:cNvSpPr>
            <p:nvPr/>
          </p:nvSpPr>
          <p:spPr bwMode="auto">
            <a:xfrm rot="-930198">
              <a:off x="3635" y="502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106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(4.17 in)</a:t>
              </a:r>
            </a:p>
          </p:txBody>
        </p:sp>
        <p:sp>
          <p:nvSpPr>
            <p:cNvPr id="16442" name="Line 23"/>
            <p:cNvSpPr>
              <a:spLocks noChangeShapeType="1"/>
            </p:cNvSpPr>
            <p:nvPr/>
          </p:nvSpPr>
          <p:spPr bwMode="auto">
            <a:xfrm flipH="1">
              <a:off x="768" y="1347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3" name="Line 24"/>
            <p:cNvSpPr>
              <a:spLocks noChangeShapeType="1"/>
            </p:cNvSpPr>
            <p:nvPr/>
          </p:nvSpPr>
          <p:spPr bwMode="auto">
            <a:xfrm flipH="1">
              <a:off x="768" y="1635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4" name="Line 25"/>
            <p:cNvSpPr>
              <a:spLocks noChangeShapeType="1"/>
            </p:cNvSpPr>
            <p:nvPr/>
          </p:nvSpPr>
          <p:spPr bwMode="auto">
            <a:xfrm flipH="1">
              <a:off x="768" y="1923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5" name="Line 26"/>
            <p:cNvSpPr>
              <a:spLocks noChangeShapeType="1"/>
            </p:cNvSpPr>
            <p:nvPr/>
          </p:nvSpPr>
          <p:spPr bwMode="auto">
            <a:xfrm flipH="1">
              <a:off x="768" y="2499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46" name="Text Box 27"/>
            <p:cNvSpPr txBox="1">
              <a:spLocks noChangeArrowheads="1"/>
            </p:cNvSpPr>
            <p:nvPr/>
          </p:nvSpPr>
          <p:spPr bwMode="auto">
            <a:xfrm>
              <a:off x="384" y="1203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25.4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(1.0 in)</a:t>
              </a:r>
            </a:p>
          </p:txBody>
        </p:sp>
        <p:sp>
          <p:nvSpPr>
            <p:cNvPr id="16447" name="Text Box 28"/>
            <p:cNvSpPr txBox="1">
              <a:spLocks noChangeArrowheads="1"/>
            </p:cNvSpPr>
            <p:nvPr/>
          </p:nvSpPr>
          <p:spPr bwMode="auto">
            <a:xfrm>
              <a:off x="384" y="1491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38.1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(1.5 in)</a:t>
              </a:r>
            </a:p>
          </p:txBody>
        </p:sp>
        <p:sp>
          <p:nvSpPr>
            <p:cNvPr id="16448" name="Text Box 29"/>
            <p:cNvSpPr txBox="1">
              <a:spLocks noChangeArrowheads="1"/>
            </p:cNvSpPr>
            <p:nvPr/>
          </p:nvSpPr>
          <p:spPr bwMode="auto">
            <a:xfrm>
              <a:off x="384" y="1825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50.8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(2.0 in)</a:t>
              </a:r>
            </a:p>
          </p:txBody>
        </p:sp>
        <p:sp>
          <p:nvSpPr>
            <p:cNvPr id="16449" name="Text Box 30"/>
            <p:cNvSpPr txBox="1">
              <a:spLocks noChangeArrowheads="1"/>
            </p:cNvSpPr>
            <p:nvPr/>
          </p:nvSpPr>
          <p:spPr bwMode="auto">
            <a:xfrm>
              <a:off x="384" y="2401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76.2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(3.0 in)</a:t>
              </a:r>
            </a:p>
          </p:txBody>
        </p:sp>
        <p:grpSp>
          <p:nvGrpSpPr>
            <p:cNvPr id="16450" name="Group 31"/>
            <p:cNvGrpSpPr>
              <a:grpSpLocks/>
            </p:cNvGrpSpPr>
            <p:nvPr/>
          </p:nvGrpSpPr>
          <p:grpSpPr bwMode="auto">
            <a:xfrm>
              <a:off x="2016" y="243"/>
              <a:ext cx="288" cy="480"/>
              <a:chOff x="1968" y="3504"/>
              <a:chExt cx="288" cy="480"/>
            </a:xfrm>
          </p:grpSpPr>
          <p:sp>
            <p:nvSpPr>
              <p:cNvPr id="16472" name="Line 32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3" name="Line 33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51" name="Group 34"/>
            <p:cNvGrpSpPr>
              <a:grpSpLocks/>
            </p:cNvGrpSpPr>
            <p:nvPr/>
          </p:nvGrpSpPr>
          <p:grpSpPr bwMode="auto">
            <a:xfrm>
              <a:off x="2240" y="258"/>
              <a:ext cx="288" cy="480"/>
              <a:chOff x="1968" y="3504"/>
              <a:chExt cx="288" cy="480"/>
            </a:xfrm>
          </p:grpSpPr>
          <p:sp>
            <p:nvSpPr>
              <p:cNvPr id="16470" name="Line 35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71" name="Line 36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52" name="Group 37"/>
            <p:cNvGrpSpPr>
              <a:grpSpLocks/>
            </p:cNvGrpSpPr>
            <p:nvPr/>
          </p:nvGrpSpPr>
          <p:grpSpPr bwMode="auto">
            <a:xfrm>
              <a:off x="3552" y="380"/>
              <a:ext cx="288" cy="367"/>
              <a:chOff x="1968" y="3504"/>
              <a:chExt cx="288" cy="480"/>
            </a:xfrm>
          </p:grpSpPr>
          <p:sp>
            <p:nvSpPr>
              <p:cNvPr id="16468" name="Line 38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9" name="Line 39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53" name="Group 40"/>
            <p:cNvGrpSpPr>
              <a:grpSpLocks/>
            </p:cNvGrpSpPr>
            <p:nvPr/>
          </p:nvGrpSpPr>
          <p:grpSpPr bwMode="auto">
            <a:xfrm>
              <a:off x="3632" y="511"/>
              <a:ext cx="288" cy="220"/>
              <a:chOff x="1968" y="3504"/>
              <a:chExt cx="288" cy="480"/>
            </a:xfrm>
          </p:grpSpPr>
          <p:sp>
            <p:nvSpPr>
              <p:cNvPr id="16466" name="Line 41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7" name="Line 42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54" name="Line 43"/>
            <p:cNvSpPr>
              <a:spLocks noChangeShapeType="1"/>
            </p:cNvSpPr>
            <p:nvPr/>
          </p:nvSpPr>
          <p:spPr bwMode="auto">
            <a:xfrm>
              <a:off x="3635" y="826"/>
              <a:ext cx="0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5" name="Line 44"/>
            <p:cNvSpPr>
              <a:spLocks noChangeShapeType="1"/>
            </p:cNvSpPr>
            <p:nvPr/>
          </p:nvSpPr>
          <p:spPr bwMode="auto">
            <a:xfrm>
              <a:off x="3554" y="826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6" name="Line 45"/>
            <p:cNvSpPr>
              <a:spLocks noChangeShapeType="1"/>
            </p:cNvSpPr>
            <p:nvPr/>
          </p:nvSpPr>
          <p:spPr bwMode="auto">
            <a:xfrm>
              <a:off x="2240" y="834"/>
              <a:ext cx="0" cy="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57" name="Text Box 46"/>
            <p:cNvSpPr txBox="1">
              <a:spLocks noChangeArrowheads="1"/>
            </p:cNvSpPr>
            <p:nvPr/>
          </p:nvSpPr>
          <p:spPr bwMode="auto">
            <a:xfrm>
              <a:off x="3990" y="352"/>
              <a:ext cx="19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>
                  <a:latin typeface="Arial Narrow" pitchFamily="34" charset="0"/>
                </a:rPr>
                <a:t>*</a:t>
              </a:r>
            </a:p>
          </p:txBody>
        </p:sp>
        <p:sp>
          <p:nvSpPr>
            <p:cNvPr id="16458" name="Text Box 47"/>
            <p:cNvSpPr txBox="1">
              <a:spLocks noChangeArrowheads="1"/>
            </p:cNvSpPr>
            <p:nvPr/>
          </p:nvSpPr>
          <p:spPr bwMode="auto">
            <a:xfrm>
              <a:off x="1499" y="934"/>
              <a:ext cx="46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sz="1800" b="1">
                  <a:latin typeface="Arial Narrow" pitchFamily="34" charset="0"/>
                </a:rPr>
                <a:t>A1</a:t>
              </a:r>
            </a:p>
            <a:p>
              <a:pPr algn="ctr" eaLnBrk="1" hangingPunct="1"/>
              <a:r>
                <a:rPr lang="en-US" sz="1800" b="1">
                  <a:latin typeface="Arial Narrow" pitchFamily="34" charset="0"/>
                </a:rPr>
                <a:t>FROM</a:t>
              </a:r>
            </a:p>
          </p:txBody>
        </p:sp>
        <p:sp>
          <p:nvSpPr>
            <p:cNvPr id="16459" name="Text Box 48"/>
            <p:cNvSpPr txBox="1">
              <a:spLocks noChangeArrowheads="1"/>
            </p:cNvSpPr>
            <p:nvPr/>
          </p:nvSpPr>
          <p:spPr bwMode="auto">
            <a:xfrm>
              <a:off x="2626" y="934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800" b="1">
                  <a:latin typeface="Arial Narrow" pitchFamily="34" charset="0"/>
                </a:rPr>
                <a:t>A2</a:t>
              </a:r>
            </a:p>
            <a:p>
              <a:pPr eaLnBrk="1" hangingPunct="1"/>
              <a:r>
                <a:rPr lang="en-US" sz="1800" b="1">
                  <a:latin typeface="Arial Narrow" pitchFamily="34" charset="0"/>
                </a:rPr>
                <a:t>TO</a:t>
              </a:r>
            </a:p>
          </p:txBody>
        </p:sp>
        <p:sp>
          <p:nvSpPr>
            <p:cNvPr id="16460" name="Text Box 49"/>
            <p:cNvSpPr txBox="1">
              <a:spLocks noChangeArrowheads="1"/>
            </p:cNvSpPr>
            <p:nvPr/>
          </p:nvSpPr>
          <p:spPr bwMode="auto">
            <a:xfrm>
              <a:off x="1814" y="2529"/>
              <a:ext cx="95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2D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BAR CODE</a:t>
              </a:r>
            </a:p>
          </p:txBody>
        </p:sp>
        <p:sp>
          <p:nvSpPr>
            <p:cNvPr id="16461" name="Text Box 50"/>
            <p:cNvSpPr txBox="1">
              <a:spLocks noChangeArrowheads="1"/>
            </p:cNvSpPr>
            <p:nvPr/>
          </p:nvSpPr>
          <p:spPr bwMode="auto">
            <a:xfrm>
              <a:off x="2304" y="1344"/>
              <a:ext cx="1112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800" b="1">
                  <a:latin typeface="Arial Narrow" pitchFamily="34" charset="0"/>
                </a:rPr>
                <a:t>MATERIAL 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800" b="1">
                  <a:latin typeface="Arial Narrow" pitchFamily="34" charset="0"/>
                </a:rPr>
                <a:t>HANDLING CODE</a:t>
              </a:r>
            </a:p>
          </p:txBody>
        </p:sp>
        <p:sp>
          <p:nvSpPr>
            <p:cNvPr id="16462" name="Text Box 51"/>
            <p:cNvSpPr txBox="1">
              <a:spLocks noChangeArrowheads="1"/>
            </p:cNvSpPr>
            <p:nvPr/>
          </p:nvSpPr>
          <p:spPr bwMode="auto">
            <a:xfrm>
              <a:off x="2353" y="1620"/>
              <a:ext cx="987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800" b="1">
                  <a:latin typeface="Arial Narrow" pitchFamily="34" charset="0"/>
                </a:rPr>
                <a:t>C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800" b="1">
                  <a:latin typeface="Arial Narrow" pitchFamily="34" charset="0"/>
                </a:rPr>
                <a:t>PART NUMBER</a:t>
              </a:r>
            </a:p>
          </p:txBody>
        </p:sp>
        <p:sp>
          <p:nvSpPr>
            <p:cNvPr id="16463" name="Text Box 52"/>
            <p:cNvSpPr txBox="1">
              <a:spLocks noChangeArrowheads="1"/>
            </p:cNvSpPr>
            <p:nvPr/>
          </p:nvSpPr>
          <p:spPr bwMode="auto">
            <a:xfrm>
              <a:off x="1824" y="1920"/>
              <a:ext cx="1579" cy="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D1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6J LICENSE PLATE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1D BAR CODE</a:t>
              </a:r>
            </a:p>
          </p:txBody>
        </p:sp>
        <p:sp>
          <p:nvSpPr>
            <p:cNvPr id="16464" name="Text Box 53"/>
            <p:cNvSpPr txBox="1">
              <a:spLocks noChangeArrowheads="1"/>
            </p:cNvSpPr>
            <p:nvPr/>
          </p:nvSpPr>
          <p:spPr bwMode="auto">
            <a:xfrm>
              <a:off x="3648" y="1920"/>
              <a:ext cx="966" cy="6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D2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LOGISTICS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b="1">
                  <a:latin typeface="Arial Narrow" pitchFamily="34" charset="0"/>
                </a:rPr>
                <a:t>DATA</a:t>
              </a:r>
            </a:p>
          </p:txBody>
        </p:sp>
        <p:sp>
          <p:nvSpPr>
            <p:cNvPr id="16465" name="Text Box 54"/>
            <p:cNvSpPr txBox="1">
              <a:spLocks noChangeArrowheads="1"/>
            </p:cNvSpPr>
            <p:nvPr/>
          </p:nvSpPr>
          <p:spPr bwMode="auto">
            <a:xfrm>
              <a:off x="3422" y="835"/>
              <a:ext cx="1113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sz="3600" b="1">
                  <a:latin typeface="Arial Narrow" pitchFamily="34" charset="0"/>
                </a:rPr>
                <a:t>MASTER</a:t>
              </a:r>
            </a:p>
            <a:p>
              <a:pPr algn="ctr">
                <a:lnSpc>
                  <a:spcPct val="70000"/>
                </a:lnSpc>
              </a:pPr>
              <a:r>
                <a:rPr lang="en-US" sz="3600" b="1">
                  <a:latin typeface="Arial Narrow" pitchFamily="34" charset="0"/>
                </a:rPr>
                <a:t>LABEL</a:t>
              </a:r>
            </a:p>
          </p:txBody>
        </p:sp>
      </p:grpSp>
      <p:grpSp>
        <p:nvGrpSpPr>
          <p:cNvPr id="16389" name="Group 55"/>
          <p:cNvGrpSpPr>
            <a:grpSpLocks/>
          </p:cNvGrpSpPr>
          <p:nvPr/>
        </p:nvGrpSpPr>
        <p:grpSpPr bwMode="auto">
          <a:xfrm>
            <a:off x="0" y="5797550"/>
            <a:ext cx="9196388" cy="958850"/>
            <a:chOff x="0" y="3652"/>
            <a:chExt cx="5793" cy="604"/>
          </a:xfrm>
        </p:grpSpPr>
        <p:sp>
          <p:nvSpPr>
            <p:cNvPr id="16390" name="Rectangle 56"/>
            <p:cNvSpPr>
              <a:spLocks noChangeArrowheads="1"/>
            </p:cNvSpPr>
            <p:nvPr/>
          </p:nvSpPr>
          <p:spPr bwMode="auto">
            <a:xfrm>
              <a:off x="440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" name="Rectangle 57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2" name="Rectangle 58"/>
            <p:cNvSpPr>
              <a:spLocks noChangeArrowheads="1"/>
            </p:cNvSpPr>
            <p:nvPr/>
          </p:nvSpPr>
          <p:spPr bwMode="auto">
            <a:xfrm>
              <a:off x="2296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Rectangle 59"/>
            <p:cNvSpPr>
              <a:spLocks noChangeArrowheads="1"/>
            </p:cNvSpPr>
            <p:nvPr/>
          </p:nvSpPr>
          <p:spPr bwMode="auto">
            <a:xfrm>
              <a:off x="1984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Rectangle 60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5" name="Rectangle 61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Rectangle 6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Rectangle 6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8" name="Rectangle 64"/>
            <p:cNvSpPr>
              <a:spLocks noChangeArrowheads="1"/>
            </p:cNvSpPr>
            <p:nvPr/>
          </p:nvSpPr>
          <p:spPr bwMode="auto">
            <a:xfrm>
              <a:off x="5184" y="4020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18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6399" name="Rectangle 65"/>
            <p:cNvSpPr>
              <a:spLocks noChangeArrowheads="1"/>
            </p:cNvSpPr>
            <p:nvPr/>
          </p:nvSpPr>
          <p:spPr bwMode="auto">
            <a:xfrm>
              <a:off x="2880" y="3946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1724-B: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6400" name="Rectangle 66"/>
            <p:cNvSpPr>
              <a:spLocks noChangeArrowheads="1"/>
            </p:cNvSpPr>
            <p:nvPr/>
          </p:nvSpPr>
          <p:spPr bwMode="auto">
            <a:xfrm>
              <a:off x="1474" y="3672"/>
              <a:ext cx="230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6401" name="Rectangle 67"/>
            <p:cNvSpPr>
              <a:spLocks noChangeArrowheads="1"/>
            </p:cNvSpPr>
            <p:nvPr/>
          </p:nvSpPr>
          <p:spPr bwMode="auto">
            <a:xfrm>
              <a:off x="0" y="4056"/>
              <a:ext cx="1704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6402" name="Rectangle 68"/>
            <p:cNvSpPr>
              <a:spLocks noChangeArrowheads="1"/>
            </p:cNvSpPr>
            <p:nvPr/>
          </p:nvSpPr>
          <p:spPr bwMode="auto">
            <a:xfrm>
              <a:off x="21" y="3750"/>
              <a:ext cx="1780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6403" name="Rectangle 69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4" name="Rectangle 70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5" name="Rectangle 71"/>
            <p:cNvSpPr>
              <a:spLocks noChangeArrowheads="1"/>
            </p:cNvSpPr>
            <p:nvPr/>
          </p:nvSpPr>
          <p:spPr bwMode="auto">
            <a:xfrm>
              <a:off x="3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6406" name="Rectangle 72"/>
            <p:cNvSpPr>
              <a:spLocks noChangeArrowheads="1"/>
            </p:cNvSpPr>
            <p:nvPr/>
          </p:nvSpPr>
          <p:spPr bwMode="auto">
            <a:xfrm>
              <a:off x="3604" y="3654"/>
              <a:ext cx="2180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6407" name="Rectangle 73"/>
            <p:cNvSpPr>
              <a:spLocks noChangeArrowheads="1"/>
            </p:cNvSpPr>
            <p:nvPr/>
          </p:nvSpPr>
          <p:spPr bwMode="auto">
            <a:xfrm>
              <a:off x="8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6408" name="Rectangle 74"/>
            <p:cNvSpPr>
              <a:spLocks noChangeArrowheads="1"/>
            </p:cNvSpPr>
            <p:nvPr/>
          </p:nvSpPr>
          <p:spPr bwMode="auto">
            <a:xfrm>
              <a:off x="1777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9" name="Rectangle 75"/>
            <p:cNvSpPr>
              <a:spLocks noChangeArrowheads="1"/>
            </p:cNvSpPr>
            <p:nvPr/>
          </p:nvSpPr>
          <p:spPr bwMode="auto">
            <a:xfrm>
              <a:off x="1668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0" name="Rectangle 76"/>
            <p:cNvSpPr>
              <a:spLocks noChangeArrowheads="1"/>
            </p:cNvSpPr>
            <p:nvPr/>
          </p:nvSpPr>
          <p:spPr bwMode="auto">
            <a:xfrm>
              <a:off x="2877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6411" name="Rectangle 77"/>
            <p:cNvSpPr>
              <a:spLocks noChangeArrowheads="1"/>
            </p:cNvSpPr>
            <p:nvPr/>
          </p:nvSpPr>
          <p:spPr bwMode="auto">
            <a:xfrm>
              <a:off x="1632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6412" name="Rectangle 78"/>
            <p:cNvSpPr>
              <a:spLocks noChangeArrowheads="1"/>
            </p:cNvSpPr>
            <p:nvPr/>
          </p:nvSpPr>
          <p:spPr bwMode="auto">
            <a:xfrm>
              <a:off x="2285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6413" name="Rectangle 79"/>
            <p:cNvSpPr>
              <a:spLocks noChangeArrowheads="1"/>
            </p:cNvSpPr>
            <p:nvPr/>
          </p:nvSpPr>
          <p:spPr bwMode="auto">
            <a:xfrm>
              <a:off x="53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4" name="Rectangle 80"/>
            <p:cNvSpPr>
              <a:spLocks noChangeArrowheads="1"/>
            </p:cNvSpPr>
            <p:nvPr/>
          </p:nvSpPr>
          <p:spPr bwMode="auto">
            <a:xfrm>
              <a:off x="53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Rectangle 81"/>
            <p:cNvSpPr>
              <a:spLocks noChangeArrowheads="1"/>
            </p:cNvSpPr>
            <p:nvPr/>
          </p:nvSpPr>
          <p:spPr bwMode="auto">
            <a:xfrm>
              <a:off x="53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6" name="Rectangle 82"/>
            <p:cNvSpPr>
              <a:spLocks noChangeArrowheads="1"/>
            </p:cNvSpPr>
            <p:nvPr/>
          </p:nvSpPr>
          <p:spPr bwMode="auto">
            <a:xfrm>
              <a:off x="53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7" name="Rectangle 83"/>
            <p:cNvSpPr>
              <a:spLocks noChangeArrowheads="1"/>
            </p:cNvSpPr>
            <p:nvPr/>
          </p:nvSpPr>
          <p:spPr bwMode="auto">
            <a:xfrm>
              <a:off x="1441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Rectangle 84"/>
            <p:cNvSpPr>
              <a:spLocks noChangeArrowheads="1"/>
            </p:cNvSpPr>
            <p:nvPr/>
          </p:nvSpPr>
          <p:spPr bwMode="auto">
            <a:xfrm>
              <a:off x="1629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9" name="Rectangle 85"/>
            <p:cNvSpPr>
              <a:spLocks noChangeArrowheads="1"/>
            </p:cNvSpPr>
            <p:nvPr/>
          </p:nvSpPr>
          <p:spPr bwMode="auto">
            <a:xfrm>
              <a:off x="2312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0" name="Rectangle 86"/>
            <p:cNvSpPr>
              <a:spLocks noChangeArrowheads="1"/>
            </p:cNvSpPr>
            <p:nvPr/>
          </p:nvSpPr>
          <p:spPr bwMode="auto">
            <a:xfrm>
              <a:off x="2915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1" name="Rectangle 87"/>
            <p:cNvSpPr>
              <a:spLocks noChangeArrowheads="1"/>
            </p:cNvSpPr>
            <p:nvPr/>
          </p:nvSpPr>
          <p:spPr bwMode="auto">
            <a:xfrm>
              <a:off x="5229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1724-B</a:t>
            </a:r>
            <a:endParaRPr lang="en-US" dirty="0"/>
          </a:p>
        </p:txBody>
      </p:sp>
      <p:sp>
        <p:nvSpPr>
          <p:cNvPr id="91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2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1698625" y="1574800"/>
            <a:ext cx="5616575" cy="3667125"/>
            <a:chOff x="1070" y="992"/>
            <a:chExt cx="3538" cy="2310"/>
          </a:xfrm>
        </p:grpSpPr>
        <p:sp>
          <p:nvSpPr>
            <p:cNvPr id="17459" name="Rectangle 3"/>
            <p:cNvSpPr>
              <a:spLocks noChangeArrowheads="1"/>
            </p:cNvSpPr>
            <p:nvPr/>
          </p:nvSpPr>
          <p:spPr bwMode="auto">
            <a:xfrm>
              <a:off x="1138" y="99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0" name="Line 4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Line 5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2" name="Line 6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Line 7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8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9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10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11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12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Text Box 13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LICENSE PLATE (6J):</a:t>
              </a:r>
            </a:p>
          </p:txBody>
        </p:sp>
        <p:sp>
          <p:nvSpPr>
            <p:cNvPr id="17470" name="Text Box 14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17471" name="Text Box 15"/>
            <p:cNvSpPr txBox="1">
              <a:spLocks noChangeArrowheads="1"/>
            </p:cNvSpPr>
            <p:nvPr/>
          </p:nvSpPr>
          <p:spPr bwMode="auto">
            <a:xfrm>
              <a:off x="1112" y="1860"/>
              <a:ext cx="26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#:</a:t>
              </a:r>
            </a:p>
          </p:txBody>
        </p:sp>
        <p:sp>
          <p:nvSpPr>
            <p:cNvPr id="17472" name="Text Box 16"/>
            <p:cNvSpPr txBox="1">
              <a:spLocks noChangeArrowheads="1"/>
            </p:cNvSpPr>
            <p:nvPr/>
          </p:nvSpPr>
          <p:spPr bwMode="auto">
            <a:xfrm>
              <a:off x="1286" y="1771"/>
              <a:ext cx="14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12345678</a:t>
              </a:r>
            </a:p>
          </p:txBody>
        </p:sp>
        <p:sp>
          <p:nvSpPr>
            <p:cNvPr id="17473" name="Text Box 17"/>
            <p:cNvSpPr txBox="1">
              <a:spLocks noChangeArrowheads="1"/>
            </p:cNvSpPr>
            <p:nvPr/>
          </p:nvSpPr>
          <p:spPr bwMode="auto">
            <a:xfrm>
              <a:off x="2214" y="1572"/>
              <a:ext cx="672" cy="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MATERIAL HANDLING CODE:</a:t>
              </a:r>
              <a:endParaRPr lang="en-US" sz="2800" b="1">
                <a:latin typeface="Arial Narrow" pitchFamily="34" charset="0"/>
              </a:endParaRPr>
            </a:p>
          </p:txBody>
        </p:sp>
        <p:sp>
          <p:nvSpPr>
            <p:cNvPr id="17474" name="Text Box 18"/>
            <p:cNvSpPr txBox="1">
              <a:spLocks noChangeArrowheads="1"/>
            </p:cNvSpPr>
            <p:nvPr/>
          </p:nvSpPr>
          <p:spPr bwMode="auto">
            <a:xfrm>
              <a:off x="3355" y="1027"/>
              <a:ext cx="1223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MASTER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LABEL</a:t>
              </a:r>
            </a:p>
          </p:txBody>
        </p:sp>
        <p:sp>
          <p:nvSpPr>
            <p:cNvPr id="17475" name="Text Box 19"/>
            <p:cNvSpPr txBox="1">
              <a:spLocks noChangeArrowheads="1"/>
            </p:cNvSpPr>
            <p:nvPr/>
          </p:nvSpPr>
          <p:spPr bwMode="auto">
            <a:xfrm>
              <a:off x="3602" y="2153"/>
              <a:ext cx="52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WEIGHT KG :</a:t>
              </a:r>
            </a:p>
          </p:txBody>
        </p:sp>
        <p:sp>
          <p:nvSpPr>
            <p:cNvPr id="17476" name="Text Box 20"/>
            <p:cNvSpPr txBox="1">
              <a:spLocks noChangeArrowheads="1"/>
            </p:cNvSpPr>
            <p:nvPr/>
          </p:nvSpPr>
          <p:spPr bwMode="auto">
            <a:xfrm>
              <a:off x="3602" y="2415"/>
              <a:ext cx="30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 :</a:t>
              </a:r>
            </a:p>
          </p:txBody>
        </p:sp>
        <p:sp>
          <p:nvSpPr>
            <p:cNvPr id="17477" name="Text Box 21"/>
            <p:cNvSpPr txBox="1">
              <a:spLocks noChangeArrowheads="1"/>
            </p:cNvSpPr>
            <p:nvPr/>
          </p:nvSpPr>
          <p:spPr bwMode="auto">
            <a:xfrm>
              <a:off x="3602" y="2553"/>
              <a:ext cx="3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QTY/PACK :</a:t>
              </a:r>
            </a:p>
          </p:txBody>
        </p:sp>
        <p:sp>
          <p:nvSpPr>
            <p:cNvPr id="17478" name="Text Box 22"/>
            <p:cNvSpPr txBox="1">
              <a:spLocks noChangeArrowheads="1"/>
            </p:cNvSpPr>
            <p:nvPr/>
          </p:nvSpPr>
          <p:spPr bwMode="auto">
            <a:xfrm>
              <a:off x="3602" y="2286"/>
              <a:ext cx="36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 :</a:t>
              </a:r>
            </a:p>
          </p:txBody>
        </p:sp>
        <p:sp>
          <p:nvSpPr>
            <p:cNvPr id="17479" name="Text Box 23"/>
            <p:cNvSpPr txBox="1">
              <a:spLocks noChangeArrowheads="1"/>
            </p:cNvSpPr>
            <p:nvPr/>
          </p:nvSpPr>
          <p:spPr bwMode="auto">
            <a:xfrm>
              <a:off x="4035" y="2168"/>
              <a:ext cx="48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999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10000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1000</a:t>
              </a:r>
            </a:p>
          </p:txBody>
        </p:sp>
        <p:pic>
          <p:nvPicPr>
            <p:cNvPr id="17481" name="Picture 2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784"/>
              <a:ext cx="100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482" name="Text Box 26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17483" name="Group 27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17488" name="Text Box 28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17489" name="Text Box 29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pic>
          <p:nvPicPr>
            <p:cNvPr id="17484" name="Picture 3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" y="2247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485" name="Rectangle 31"/>
            <p:cNvSpPr>
              <a:spLocks noChangeArrowheads="1"/>
            </p:cNvSpPr>
            <p:nvPr/>
          </p:nvSpPr>
          <p:spPr bwMode="auto">
            <a:xfrm>
              <a:off x="1150" y="2850"/>
              <a:ext cx="1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6" name="Line 32"/>
            <p:cNvSpPr>
              <a:spLocks noChangeShapeType="1"/>
            </p:cNvSpPr>
            <p:nvPr/>
          </p:nvSpPr>
          <p:spPr bwMode="auto">
            <a:xfrm flipV="1">
              <a:off x="1070" y="2395"/>
              <a:ext cx="170" cy="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7" name="Freeform 33"/>
            <p:cNvSpPr>
              <a:spLocks/>
            </p:cNvSpPr>
            <p:nvPr/>
          </p:nvSpPr>
          <p:spPr bwMode="auto">
            <a:xfrm>
              <a:off x="3216" y="1392"/>
              <a:ext cx="1344" cy="278"/>
            </a:xfrm>
            <a:custGeom>
              <a:avLst/>
              <a:gdLst>
                <a:gd name="T0" fmla="*/ 962 w 1588"/>
                <a:gd name="T1" fmla="*/ 0 h 527"/>
                <a:gd name="T2" fmla="*/ 752 w 1588"/>
                <a:gd name="T3" fmla="*/ 4 h 527"/>
                <a:gd name="T4" fmla="*/ 647 w 1588"/>
                <a:gd name="T5" fmla="*/ 6 h 527"/>
                <a:gd name="T6" fmla="*/ 551 w 1588"/>
                <a:gd name="T7" fmla="*/ 7 h 527"/>
                <a:gd name="T8" fmla="*/ 460 w 1588"/>
                <a:gd name="T9" fmla="*/ 11 h 527"/>
                <a:gd name="T10" fmla="*/ 376 w 1588"/>
                <a:gd name="T11" fmla="*/ 14 h 527"/>
                <a:gd name="T12" fmla="*/ 301 w 1588"/>
                <a:gd name="T13" fmla="*/ 17 h 527"/>
                <a:gd name="T14" fmla="*/ 236 w 1588"/>
                <a:gd name="T15" fmla="*/ 22 h 527"/>
                <a:gd name="T16" fmla="*/ 179 w 1588"/>
                <a:gd name="T17" fmla="*/ 27 h 527"/>
                <a:gd name="T18" fmla="*/ 136 w 1588"/>
                <a:gd name="T19" fmla="*/ 33 h 527"/>
                <a:gd name="T20" fmla="*/ 101 w 1588"/>
                <a:gd name="T21" fmla="*/ 39 h 527"/>
                <a:gd name="T22" fmla="*/ 74 w 1588"/>
                <a:gd name="T23" fmla="*/ 46 h 527"/>
                <a:gd name="T24" fmla="*/ 49 w 1588"/>
                <a:gd name="T25" fmla="*/ 54 h 527"/>
                <a:gd name="T26" fmla="*/ 30 w 1588"/>
                <a:gd name="T27" fmla="*/ 62 h 527"/>
                <a:gd name="T28" fmla="*/ 0 w 1588"/>
                <a:gd name="T29" fmla="*/ 77 h 5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588" h="527">
                  <a:moveTo>
                    <a:pt x="1587" y="0"/>
                  </a:moveTo>
                  <a:lnTo>
                    <a:pt x="1240" y="24"/>
                  </a:lnTo>
                  <a:lnTo>
                    <a:pt x="1068" y="38"/>
                  </a:lnTo>
                  <a:lnTo>
                    <a:pt x="909" y="52"/>
                  </a:lnTo>
                  <a:lnTo>
                    <a:pt x="758" y="71"/>
                  </a:lnTo>
                  <a:lnTo>
                    <a:pt x="620" y="94"/>
                  </a:lnTo>
                  <a:lnTo>
                    <a:pt x="498" y="118"/>
                  </a:lnTo>
                  <a:lnTo>
                    <a:pt x="390" y="150"/>
                  </a:lnTo>
                  <a:lnTo>
                    <a:pt x="296" y="183"/>
                  </a:lnTo>
                  <a:lnTo>
                    <a:pt x="224" y="226"/>
                  </a:lnTo>
                  <a:lnTo>
                    <a:pt x="167" y="268"/>
                  </a:lnTo>
                  <a:lnTo>
                    <a:pt x="123" y="315"/>
                  </a:lnTo>
                  <a:lnTo>
                    <a:pt x="80" y="367"/>
                  </a:lnTo>
                  <a:lnTo>
                    <a:pt x="51" y="418"/>
                  </a:lnTo>
                  <a:lnTo>
                    <a:pt x="0" y="52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1" name="Rectangle 34"/>
          <p:cNvSpPr>
            <a:spLocks noChangeArrowheads="1"/>
          </p:cNvSpPr>
          <p:nvPr/>
        </p:nvSpPr>
        <p:spPr bwMode="auto">
          <a:xfrm>
            <a:off x="22225" y="5334000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17412" name="Rectangle 35"/>
          <p:cNvSpPr>
            <a:spLocks noChangeArrowheads="1"/>
          </p:cNvSpPr>
          <p:nvPr/>
        </p:nvSpPr>
        <p:spPr bwMode="auto">
          <a:xfrm>
            <a:off x="1703388" y="195263"/>
            <a:ext cx="5355763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 dirty="0" smtClean="0">
                <a:latin typeface="Arial Narrow" pitchFamily="34" charset="0"/>
              </a:rPr>
              <a:t>NON-EDI DATA </a:t>
            </a:r>
            <a:r>
              <a:rPr lang="en-US" sz="4000" b="1" u="sng" dirty="0">
                <a:latin typeface="Arial Narrow" pitchFamily="34" charset="0"/>
              </a:rPr>
              <a:t>SOURCES</a:t>
            </a:r>
          </a:p>
        </p:txBody>
      </p:sp>
      <p:sp>
        <p:nvSpPr>
          <p:cNvPr id="17413" name="Freeform 36"/>
          <p:cNvSpPr>
            <a:spLocks/>
          </p:cNvSpPr>
          <p:nvPr/>
        </p:nvSpPr>
        <p:spPr bwMode="auto">
          <a:xfrm>
            <a:off x="4267200" y="990600"/>
            <a:ext cx="2785970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Rectangle 37"/>
          <p:cNvSpPr>
            <a:spLocks noChangeArrowheads="1"/>
          </p:cNvSpPr>
          <p:nvPr/>
        </p:nvSpPr>
        <p:spPr bwMode="auto">
          <a:xfrm>
            <a:off x="7059151" y="530217"/>
            <a:ext cx="1535113" cy="9207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BASED ON CUSTOMER ORDER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17415" name="Rectangle 38"/>
          <p:cNvSpPr>
            <a:spLocks noChangeArrowheads="1"/>
          </p:cNvSpPr>
          <p:nvPr/>
        </p:nvSpPr>
        <p:spPr bwMode="auto">
          <a:xfrm>
            <a:off x="0" y="2771775"/>
            <a:ext cx="1600200" cy="7127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CUSTOMER PART NUMBER MUST MATCH CUSTOMER ORDER</a:t>
            </a:r>
          </a:p>
        </p:txBody>
      </p:sp>
      <p:sp>
        <p:nvSpPr>
          <p:cNvPr id="17416" name="Rectangle 39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17417" name="Line 40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41"/>
          <p:cNvSpPr>
            <a:spLocks noChangeArrowheads="1"/>
          </p:cNvSpPr>
          <p:nvPr/>
        </p:nvSpPr>
        <p:spPr bwMode="auto">
          <a:xfrm>
            <a:off x="457200" y="930275"/>
            <a:ext cx="17526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NOTE:  SUPPLIER CONTACT (PHONE OR E-MAIL) IS AT THE SUPPLIER’S OPTION</a:t>
            </a:r>
          </a:p>
        </p:txBody>
      </p:sp>
      <p:sp>
        <p:nvSpPr>
          <p:cNvPr id="17419" name="Line 42"/>
          <p:cNvSpPr>
            <a:spLocks noChangeShapeType="1"/>
          </p:cNvSpPr>
          <p:nvPr/>
        </p:nvSpPr>
        <p:spPr bwMode="auto">
          <a:xfrm flipH="1" flipV="1">
            <a:off x="6705600" y="3810000"/>
            <a:ext cx="1506538" cy="668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Rectangle 44"/>
          <p:cNvSpPr>
            <a:spLocks noChangeArrowheads="1"/>
          </p:cNvSpPr>
          <p:nvPr/>
        </p:nvSpPr>
        <p:spPr bwMode="auto">
          <a:xfrm>
            <a:off x="7543800" y="3200400"/>
            <a:ext cx="1600200" cy="1446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>
                <a:latin typeface="Arial Narrow" pitchFamily="34" charset="0"/>
              </a:rPr>
              <a:t>LOGISTICS DATA</a:t>
            </a:r>
            <a:r>
              <a:rPr lang="en-US" sz="100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GROSS WEIGHT: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                          ROUND – NO DECIMAL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TOTAL QUANTITY: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NUMBER OF PACKS: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QUANTITY PER PACK: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 SUPPLIER GENERATED</a:t>
            </a:r>
          </a:p>
          <a:p>
            <a:pPr>
              <a:lnSpc>
                <a:spcPct val="80000"/>
              </a:lnSpc>
            </a:pPr>
            <a:endParaRPr lang="en-US" sz="1000">
              <a:latin typeface="Arial Narrow" pitchFamily="34" charset="0"/>
            </a:endParaRPr>
          </a:p>
        </p:txBody>
      </p:sp>
      <p:sp>
        <p:nvSpPr>
          <p:cNvPr id="17422" name="Rectangle 45"/>
          <p:cNvSpPr>
            <a:spLocks noChangeArrowheads="1"/>
          </p:cNvSpPr>
          <p:nvPr/>
        </p:nvSpPr>
        <p:spPr bwMode="auto">
          <a:xfrm>
            <a:off x="6705600" y="1997075"/>
            <a:ext cx="1981200" cy="2128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MATERIAL HANDLING </a:t>
            </a:r>
            <a:r>
              <a:rPr lang="en-US" sz="1000" dirty="0" smtClean="0">
                <a:latin typeface="Arial Narrow" pitchFamily="34" charset="0"/>
              </a:rPr>
              <a:t>CODE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17423" name="Line 46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47"/>
          <p:cNvGrpSpPr>
            <a:grpSpLocks/>
          </p:cNvGrpSpPr>
          <p:nvPr/>
        </p:nvGrpSpPr>
        <p:grpSpPr bwMode="auto">
          <a:xfrm>
            <a:off x="-12700" y="5797550"/>
            <a:ext cx="9196388" cy="958850"/>
            <a:chOff x="-8" y="3652"/>
            <a:chExt cx="5793" cy="604"/>
          </a:xfrm>
        </p:grpSpPr>
        <p:sp>
          <p:nvSpPr>
            <p:cNvPr id="17425" name="Rectangle 48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Rectangle 49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Rectangle 50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Rectangle 51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Rectangle 52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Rectangle 53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Rectangle 54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Rectangle 55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Rectangle 56"/>
            <p:cNvSpPr>
              <a:spLocks noChangeArrowheads="1"/>
            </p:cNvSpPr>
            <p:nvPr/>
          </p:nvSpPr>
          <p:spPr bwMode="auto">
            <a:xfrm>
              <a:off x="5176" y="4038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19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7434" name="Rectangle 57"/>
            <p:cNvSpPr>
              <a:spLocks noChangeArrowheads="1"/>
            </p:cNvSpPr>
            <p:nvPr/>
          </p:nvSpPr>
          <p:spPr bwMode="auto">
            <a:xfrm>
              <a:off x="2872" y="3946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1724-B: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7435" name="Rectangle 58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7436" name="Rectangle 59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7437" name="Rectangle 60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7438" name="Rectangle 6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Rectangle 62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0" name="Rectangle 63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7441" name="Rectangle 64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7442" name="Rectangle 65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7443" name="Rectangle 66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4" name="Rectangle 67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5" name="Rectangle 68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7446" name="Rectangle 69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7447" name="Rectangle 70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7448" name="Rectangle 71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9" name="Rectangle 72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0" name="Rectangle 73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1" name="Rectangle 74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Rectangle 75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3" name="Rectangle 76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Rectangle 77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5" name="Rectangle 78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6" name="Rectangle 79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1724-B</a:t>
            </a:r>
            <a:endParaRPr lang="en-US" dirty="0"/>
          </a:p>
        </p:txBody>
      </p:sp>
      <p:sp>
        <p:nvSpPr>
          <p:cNvPr id="83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84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85" name="Rectangle 153"/>
          <p:cNvSpPr>
            <a:spLocks noChangeArrowheads="1"/>
          </p:cNvSpPr>
          <p:nvPr/>
        </p:nvSpPr>
        <p:spPr bwMode="auto">
          <a:xfrm>
            <a:off x="3511550" y="2540001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400050" y="146050"/>
            <a:ext cx="8394700" cy="532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400" b="1" u="sng" dirty="0">
                <a:latin typeface="Arial Narrow" pitchFamily="34" charset="0"/>
              </a:rPr>
              <a:t>SPECIFIC CRITERIA FOR THE ALLISON TRANSMISSION (ATI) GLOBAL TRADING PARTNER LABEL TEMPLATE:</a:t>
            </a:r>
            <a:endParaRPr lang="en-US" sz="12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endParaRPr lang="en-US" sz="6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THE TEMPLATES IDENTIFIES HOW AND WHERE DATA IS TO BE PLACED ON THE LABEL WHEN IT IS REQUIRED AS PART OF A  ATI   	BUSINESS 	REQUIREMENT: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1724A IS FOR INDIVIDUAL CONTAINERS OF LIKE PARTS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1724B IS FOR MASTER LABEL – CONTAINER OF INDIVIDUAL CONTAINERS OF LIKE PARTS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1724C IS FOR MIXED LOAD LABEL – CONTAINER OF INDIVDUAL CONTAINERS OF UNLIKE PARTS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FONT SIZES ARE SPECIFIED FOR READABILITY - DATA THAT WILL NOT FIT AT THE SPECIFIED FONT SIZE IS TO BE TRUNCATED      OR ABREVIATED.</a:t>
            </a:r>
            <a:endParaRPr lang="en-US" sz="1200" i="1" dirty="0">
              <a:latin typeface="Arial Narrow" pitchFamily="34" charset="0"/>
            </a:endParaRP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WHEN A MATERIAL HANDLING CODE </a:t>
            </a:r>
            <a:r>
              <a:rPr lang="en-US" sz="1200" i="1" dirty="0">
                <a:latin typeface="Arial Narrow" pitchFamily="34" charset="0"/>
              </a:rPr>
              <a:t>(ALSO KNOWN AS “DLOC</a:t>
            </a:r>
            <a:r>
              <a:rPr lang="en-US" sz="1200" i="1" dirty="0" smtClean="0">
                <a:latin typeface="Arial Narrow" pitchFamily="34" charset="0"/>
              </a:rPr>
              <a:t>” / Allison Plant Delivery Location)</a:t>
            </a:r>
            <a:r>
              <a:rPr lang="en-US" sz="1200" dirty="0" smtClean="0">
                <a:latin typeface="Arial Narrow" pitchFamily="34" charset="0"/>
              </a:rPr>
              <a:t> </a:t>
            </a:r>
            <a:r>
              <a:rPr lang="en-US" sz="1200" dirty="0">
                <a:latin typeface="Arial Narrow" pitchFamily="34" charset="0"/>
              </a:rPr>
              <a:t>IS REQUIRED, RECEIVING LOCATIONS ARE RESPONSIBLE 	FOR PROVIDING THE CORRECT INFORMATION TO THE SUPPLIER </a:t>
            </a:r>
            <a:r>
              <a:rPr lang="en-US" sz="1200" i="1" dirty="0">
                <a:latin typeface="Arial Narrow" pitchFamily="34" charset="0"/>
              </a:rPr>
              <a:t>(VIA EDI)</a:t>
            </a:r>
            <a:endParaRPr lang="en-US" sz="12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LABEL DIMENSIONS ARE NOMINAL </a:t>
            </a:r>
            <a:r>
              <a:rPr lang="en-US" sz="1200" i="1" dirty="0">
                <a:latin typeface="Arial Narrow" pitchFamily="34" charset="0"/>
              </a:rPr>
              <a:t>-  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 A6/AIAG IS</a:t>
            </a:r>
            <a:r>
              <a:rPr lang="en-US" sz="1200" i="1" dirty="0">
                <a:latin typeface="Arial Narrow" pitchFamily="34" charset="0"/>
              </a:rPr>
              <a:t> </a:t>
            </a:r>
            <a:r>
              <a:rPr lang="en-US" sz="1200" dirty="0">
                <a:latin typeface="Arial Narrow" pitchFamily="34" charset="0"/>
              </a:rPr>
              <a:t>APPROXIMATELY 102 MM (4”) HIGH BY” 152 (6 MM) WIDE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 A5 IS APPROXIMATELY 148 MM (5.80”) HIGH BY 210 MM (8.25”) WIDE</a:t>
            </a:r>
          </a:p>
          <a:p>
            <a:pPr lvl="4"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  REDUCED HEIGHT LABEL IS APPROXIMATELY 74 MM (2.9”) HIGH X 210 MM (8.25”)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LABELS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PRINTED WITH BLACK CHARACTERS ON WHITE BACKGROUND  </a:t>
            </a:r>
            <a:r>
              <a:rPr lang="en-US" sz="1200" i="1" dirty="0">
                <a:latin typeface="Arial Narrow" pitchFamily="34" charset="0"/>
              </a:rPr>
              <a:t>(NEITHER COLORED STOCK NOR COLORED 	INK IS ALLOWED)</a:t>
            </a:r>
            <a:endParaRPr lang="en-US" sz="12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FONTS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</a:t>
            </a:r>
            <a:r>
              <a:rPr lang="en-US" sz="1200" b="1" dirty="0">
                <a:latin typeface="Arial Narrow" pitchFamily="34" charset="0"/>
              </a:rPr>
              <a:t>UPPERCASE BOLD ARIAL NARROW, HELVETICA CONDENSED </a:t>
            </a:r>
            <a:r>
              <a:rPr lang="en-US" sz="1200" dirty="0">
                <a:latin typeface="Arial Narrow" pitchFamily="34" charset="0"/>
              </a:rPr>
              <a:t>OR </a:t>
            </a:r>
            <a:r>
              <a:rPr lang="en-US" sz="1200" b="1" dirty="0">
                <a:latin typeface="Arial Narrow" pitchFamily="34" charset="0"/>
              </a:rPr>
              <a:t>EQUIVALENT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BAR CODE SYMBOLOGIES ON THE LABEL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:  CODE 128 LINEAR BAR CODE, AND, PDF417 2-D BAR CODE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DATES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IN THE INTERNATIONAL FORMAT OF “DDMMMYYYY” </a:t>
            </a:r>
            <a:r>
              <a:rPr lang="en-US" sz="1200" i="1" dirty="0">
                <a:latin typeface="Arial Narrow" pitchFamily="34" charset="0"/>
              </a:rPr>
              <a:t>(</a:t>
            </a:r>
            <a:r>
              <a:rPr lang="en-US" sz="1200" i="1" dirty="0" smtClean="0">
                <a:latin typeface="Arial Narrow" pitchFamily="34" charset="0"/>
              </a:rPr>
              <a:t>Ex:  </a:t>
            </a:r>
            <a:r>
              <a:rPr lang="en-US" sz="1200" i="1" dirty="0">
                <a:latin typeface="Arial Narrow" pitchFamily="34" charset="0"/>
              </a:rPr>
              <a:t>25SEP2001)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GROSS WEIGHT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EXPRESSED IN LBS  (</a:t>
            </a:r>
            <a:r>
              <a:rPr lang="en-US" sz="1200" i="1" dirty="0">
                <a:latin typeface="Arial Narrow" pitchFamily="34" charset="0"/>
              </a:rPr>
              <a:t>ROUNDED, NO DECIMAL</a:t>
            </a:r>
            <a:r>
              <a:rPr lang="en-US" sz="1200" dirty="0">
                <a:latin typeface="Arial Narrow" pitchFamily="34" charset="0"/>
              </a:rPr>
              <a:t>) 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LABELS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VERIFIED AS LEGIBLE BY THE SUPPLIER PER AIAG (B10, B14, B8, B16), ODETTE, </a:t>
            </a:r>
            <a:r>
              <a:rPr lang="en-US" sz="1200" dirty="0" smtClean="0">
                <a:latin typeface="Arial Narrow" pitchFamily="34" charset="0"/>
              </a:rPr>
              <a:t>QS9000 </a:t>
            </a:r>
            <a:r>
              <a:rPr lang="en-US" sz="1200" dirty="0">
                <a:latin typeface="Arial Narrow" pitchFamily="34" charset="0"/>
              </a:rPr>
              <a:t>AND ISO STANDARDS</a:t>
            </a: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200" i="1" dirty="0">
                <a:latin typeface="Arial Narrow" pitchFamily="34" charset="0"/>
              </a:rPr>
              <a:t>	(NOTE:  BAR  CODES MUST BE EASILY SCANNABLE AND MEET OR EXCEED ISO PRINT QUALITY “C” AT POINT OF RECEIPT)</a:t>
            </a:r>
          </a:p>
          <a:p>
            <a:pPr>
              <a:lnSpc>
                <a:spcPct val="95000"/>
              </a:lnSpc>
              <a:buFontTx/>
              <a:buChar char="•"/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>
                <a:latin typeface="Arial Narrow" pitchFamily="34" charset="0"/>
              </a:rPr>
              <a:t>	LABELS </a:t>
            </a:r>
            <a:r>
              <a:rPr lang="en-US" sz="1200" b="1" dirty="0">
                <a:latin typeface="Arial Narrow" pitchFamily="34" charset="0"/>
              </a:rPr>
              <a:t>SHALL BE</a:t>
            </a:r>
            <a:r>
              <a:rPr lang="en-US" sz="1200" dirty="0">
                <a:latin typeface="Arial Narrow" pitchFamily="34" charset="0"/>
              </a:rPr>
              <a:t> AFFIXED IN ACCORDANCE WITH </a:t>
            </a:r>
            <a:r>
              <a:rPr lang="en-US" sz="1200" dirty="0" smtClean="0">
                <a:latin typeface="Arial Narrow" pitchFamily="34" charset="0"/>
              </a:rPr>
              <a:t>AT1700 GUIDELINES </a:t>
            </a:r>
            <a:r>
              <a:rPr lang="en-US" sz="1200" i="1" dirty="0">
                <a:latin typeface="Arial Narrow" pitchFamily="34" charset="0"/>
              </a:rPr>
              <a:t>(USUALLY OPPOSITE ENDS OF EACH CONTAINER)</a:t>
            </a: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 smtClean="0">
                <a:latin typeface="Arial Narrow" pitchFamily="34" charset="0"/>
              </a:rPr>
              <a:t>THIS DOCUMENT IS AVAILABLE AT ALLISONTRANSMISSION.COM</a:t>
            </a: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200" dirty="0" smtClean="0">
                <a:latin typeface="Arial Narrow" pitchFamily="34" charset="0"/>
              </a:rPr>
              <a:t>FOR ADDITIONAL INFORMATION PLEASE CONTACT ATI BUYER OR CONTAINER PACKAGING ENGINEER</a:t>
            </a:r>
            <a:endParaRPr lang="en-US" sz="12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endParaRPr lang="en-US" sz="800" dirty="0">
              <a:latin typeface="Arial Narrow" pitchFamily="34" charset="0"/>
            </a:endParaRP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000" dirty="0">
                <a:latin typeface="Arial Narrow" pitchFamily="34" charset="0"/>
              </a:rPr>
              <a:t>NOTE:     SEE ALSO MASTER LABEL</a:t>
            </a:r>
            <a:r>
              <a:rPr lang="en-US" sz="1000" i="1" dirty="0">
                <a:latin typeface="Arial Narrow" pitchFamily="34" charset="0"/>
              </a:rPr>
              <a:t> </a:t>
            </a:r>
            <a:r>
              <a:rPr lang="en-US" sz="1000" i="1" dirty="0" smtClean="0">
                <a:latin typeface="Arial Narrow" pitchFamily="34" charset="0"/>
              </a:rPr>
              <a:t>(AT1724-B</a:t>
            </a:r>
            <a:r>
              <a:rPr lang="en-US" sz="1000" i="1" dirty="0">
                <a:latin typeface="Arial Narrow" pitchFamily="34" charset="0"/>
              </a:rPr>
              <a:t>) </a:t>
            </a:r>
            <a:r>
              <a:rPr lang="en-US" sz="1000" dirty="0">
                <a:latin typeface="Arial Narrow" pitchFamily="34" charset="0"/>
              </a:rPr>
              <a:t>AND</a:t>
            </a: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000" dirty="0">
                <a:latin typeface="Arial Narrow" pitchFamily="34" charset="0"/>
              </a:rPr>
              <a:t> 		MIXED LABEL</a:t>
            </a:r>
            <a:r>
              <a:rPr lang="en-US" sz="1000" i="1" dirty="0">
                <a:latin typeface="Arial Narrow" pitchFamily="34" charset="0"/>
              </a:rPr>
              <a:t> </a:t>
            </a:r>
            <a:r>
              <a:rPr lang="en-US" sz="1000" i="1" dirty="0" smtClean="0">
                <a:latin typeface="Arial Narrow" pitchFamily="34" charset="0"/>
              </a:rPr>
              <a:t>(AT1724-C</a:t>
            </a:r>
            <a:r>
              <a:rPr lang="en-US" sz="1000" i="1" dirty="0">
                <a:latin typeface="Arial Narrow" pitchFamily="34" charset="0"/>
              </a:rPr>
              <a:t>)</a:t>
            </a:r>
            <a:r>
              <a:rPr lang="en-US" sz="1000" dirty="0">
                <a:latin typeface="Arial Narrow" pitchFamily="34" charset="0"/>
              </a:rPr>
              <a:t> STANDARDS</a:t>
            </a:r>
          </a:p>
          <a:p>
            <a:pPr>
              <a:lnSpc>
                <a:spcPct val="95000"/>
              </a:lnSpc>
              <a:tabLst>
                <a:tab pos="231775" algn="l"/>
                <a:tab pos="457200" algn="l"/>
                <a:tab pos="909638" algn="l"/>
              </a:tabLst>
            </a:pPr>
            <a:r>
              <a:rPr lang="en-US" sz="1000" dirty="0">
                <a:latin typeface="Arial Narrow" pitchFamily="34" charset="0"/>
              </a:rPr>
              <a:t>		AND PACKAGING GUIDELINES </a:t>
            </a:r>
            <a:r>
              <a:rPr lang="en-US" sz="1000" i="1" dirty="0" smtClean="0">
                <a:latin typeface="Arial Narrow" pitchFamily="34" charset="0"/>
              </a:rPr>
              <a:t>AT1700</a:t>
            </a:r>
            <a:endParaRPr lang="en-US" sz="1000" i="1" dirty="0">
              <a:latin typeface="Arial Narrow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04800" y="152399"/>
            <a:ext cx="8521700" cy="5645151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6731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3111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731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31115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8202612" y="6363494"/>
            <a:ext cx="966788" cy="286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600" b="1" dirty="0" smtClean="0">
                <a:latin typeface="Arial Narrow" pitchFamily="34" charset="0"/>
              </a:rPr>
              <a:t>PAGE 2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559300" y="6296025"/>
            <a:ext cx="37528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600" b="1" dirty="0">
                <a:latin typeface="Arial Narrow" pitchFamily="34" charset="0"/>
              </a:rPr>
              <a:t>                           AT 1724:  LABEL TEMPLATE </a:t>
            </a:r>
          </a:p>
          <a:p>
            <a:pPr>
              <a:lnSpc>
                <a:spcPct val="80000"/>
              </a:lnSpc>
            </a:pPr>
            <a:r>
              <a:rPr lang="en-US" sz="1600" b="1" dirty="0">
                <a:latin typeface="Arial Narrow" pitchFamily="34" charset="0"/>
              </a:rPr>
              <a:t>FOR CONTAINERS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2327275" y="5829300"/>
            <a:ext cx="3660775" cy="34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900" b="1" u="sng">
                <a:latin typeface="Arial Narrow" pitchFamily="34" charset="0"/>
              </a:rPr>
              <a:t>LABEL PURPOSE/USE</a:t>
            </a:r>
            <a:r>
              <a:rPr lang="en-US" sz="900" b="1">
                <a:latin typeface="Arial Narrow" pitchFamily="34" charset="0"/>
              </a:rPr>
              <a:t>:     TO BE USED ON A CONTAINER HOLDING </a:t>
            </a:r>
          </a:p>
          <a:p>
            <a:pPr>
              <a:lnSpc>
                <a:spcPct val="95000"/>
              </a:lnSpc>
            </a:pPr>
            <a:r>
              <a:rPr lang="en-US" sz="900" b="1">
                <a:latin typeface="Arial Narrow" pitchFamily="34" charset="0"/>
              </a:rPr>
              <a:t>ONE OR MORE PARTS WITH A SINGLE OR MULTIPLE PART NUMBERS.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-12700" y="6438900"/>
            <a:ext cx="2705100" cy="25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1">
                <a:latin typeface="Arial Narrow" pitchFamily="34" charset="0"/>
              </a:rPr>
              <a:t>ATI WORLD-WIDE PURCHASING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20638" y="5953125"/>
            <a:ext cx="2825750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latin typeface="Arial Narrow" pitchFamily="34" charset="0"/>
              </a:rPr>
              <a:t>ALL ATI FACILITIES (GLOBALLY)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700088" y="6215063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700088" y="6215063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-7938" y="6261100"/>
            <a:ext cx="1100138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800" b="1" u="sng">
                <a:latin typeface="Arial Narrow" pitchFamily="34" charset="0"/>
              </a:rPr>
              <a:t>AUTHORIZATION:</a:t>
            </a: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5708650" y="5800725"/>
            <a:ext cx="34607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900" b="1" u="sng">
                <a:latin typeface="Arial Narrow" pitchFamily="34" charset="0"/>
              </a:rPr>
              <a:t>NOTE</a:t>
            </a:r>
            <a:r>
              <a:rPr lang="en-US" sz="900" b="1">
                <a:latin typeface="Arial Narrow" pitchFamily="34" charset="0"/>
              </a:rPr>
              <a:t>:    ANY DIMENSIONS THAT ARE NOT OTHERWISE SPECIFIED ON THIS PAGE SHALL BE IN COMPLIANCE WITH AUTOMOTIVE INDUSTRY STANDARDS</a:t>
            </a: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5797550"/>
            <a:ext cx="1663700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800" b="1" u="sng">
                <a:latin typeface="Arial Narrow" pitchFamily="34" charset="0"/>
              </a:rPr>
              <a:t>CUSTOMER NAME</a:t>
            </a:r>
            <a:r>
              <a:rPr lang="en-US" sz="800" b="1">
                <a:latin typeface="Arial Narrow" pitchFamily="34" charset="0"/>
              </a:rPr>
              <a:t>:</a:t>
            </a: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2808288" y="626745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2635250" y="626745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4554538" y="6254750"/>
            <a:ext cx="1490662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800" b="1" u="sng">
                <a:latin typeface="Arial Narrow" pitchFamily="34" charset="0"/>
              </a:rPr>
              <a:t>SPECIFICATION ID NUMBER:</a:t>
            </a: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2578100" y="6254750"/>
            <a:ext cx="1001713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800" b="1" u="sng">
                <a:latin typeface="Arial Narrow" pitchFamily="34" charset="0"/>
              </a:rPr>
              <a:t>ISSUE DATE:</a:t>
            </a: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614738" y="6254750"/>
            <a:ext cx="1230312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5000"/>
              </a:lnSpc>
            </a:pPr>
            <a:r>
              <a:rPr lang="en-US" sz="800" b="1" u="sng">
                <a:latin typeface="Arial Narrow" pitchFamily="34" charset="0"/>
              </a:rPr>
              <a:t>VERSION . RELEASE</a:t>
            </a: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71438" y="5838825"/>
            <a:ext cx="8985250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71438" y="6296025"/>
            <a:ext cx="8985250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71438" y="5838825"/>
            <a:ext cx="2206625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71438" y="6296025"/>
            <a:ext cx="2505075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2274888" y="5838825"/>
            <a:ext cx="3425825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2573338" y="6296025"/>
            <a:ext cx="1084262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3657600" y="6296025"/>
            <a:ext cx="963613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4614863" y="6296025"/>
            <a:ext cx="3676650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8288338" y="6296025"/>
            <a:ext cx="771525" cy="4603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1698625" y="1574800"/>
            <a:ext cx="5616575" cy="3667125"/>
            <a:chOff x="1070" y="992"/>
            <a:chExt cx="3538" cy="2310"/>
          </a:xfrm>
        </p:grpSpPr>
        <p:sp>
          <p:nvSpPr>
            <p:cNvPr id="17459" name="Rectangle 3"/>
            <p:cNvSpPr>
              <a:spLocks noChangeArrowheads="1"/>
            </p:cNvSpPr>
            <p:nvPr/>
          </p:nvSpPr>
          <p:spPr bwMode="auto">
            <a:xfrm>
              <a:off x="1138" y="99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60" name="Line 4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1" name="Line 5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2" name="Line 6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3" name="Line 7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4" name="Line 8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5" name="Line 9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6" name="Line 10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7" name="Line 11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8" name="Line 12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69" name="Text Box 13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LICENSE PLATE (6J):</a:t>
              </a:r>
            </a:p>
          </p:txBody>
        </p:sp>
        <p:sp>
          <p:nvSpPr>
            <p:cNvPr id="17470" name="Text Box 14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17471" name="Text Box 15"/>
            <p:cNvSpPr txBox="1">
              <a:spLocks noChangeArrowheads="1"/>
            </p:cNvSpPr>
            <p:nvPr/>
          </p:nvSpPr>
          <p:spPr bwMode="auto">
            <a:xfrm>
              <a:off x="1112" y="1860"/>
              <a:ext cx="26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#:</a:t>
              </a:r>
            </a:p>
          </p:txBody>
        </p:sp>
        <p:sp>
          <p:nvSpPr>
            <p:cNvPr id="17472" name="Text Box 16"/>
            <p:cNvSpPr txBox="1">
              <a:spLocks noChangeArrowheads="1"/>
            </p:cNvSpPr>
            <p:nvPr/>
          </p:nvSpPr>
          <p:spPr bwMode="auto">
            <a:xfrm>
              <a:off x="1286" y="1771"/>
              <a:ext cx="14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12345678</a:t>
              </a:r>
            </a:p>
          </p:txBody>
        </p:sp>
        <p:sp>
          <p:nvSpPr>
            <p:cNvPr id="17473" name="Text Box 17"/>
            <p:cNvSpPr txBox="1">
              <a:spLocks noChangeArrowheads="1"/>
            </p:cNvSpPr>
            <p:nvPr/>
          </p:nvSpPr>
          <p:spPr bwMode="auto">
            <a:xfrm>
              <a:off x="2214" y="1572"/>
              <a:ext cx="672" cy="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MATERIAL HANDLING CODE:</a:t>
              </a:r>
              <a:endParaRPr lang="en-US" sz="2800" b="1">
                <a:latin typeface="Arial Narrow" pitchFamily="34" charset="0"/>
              </a:endParaRPr>
            </a:p>
          </p:txBody>
        </p:sp>
        <p:sp>
          <p:nvSpPr>
            <p:cNvPr id="17474" name="Text Box 18"/>
            <p:cNvSpPr txBox="1">
              <a:spLocks noChangeArrowheads="1"/>
            </p:cNvSpPr>
            <p:nvPr/>
          </p:nvSpPr>
          <p:spPr bwMode="auto">
            <a:xfrm>
              <a:off x="3355" y="1027"/>
              <a:ext cx="1223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MASTER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LABEL</a:t>
              </a:r>
            </a:p>
          </p:txBody>
        </p:sp>
        <p:sp>
          <p:nvSpPr>
            <p:cNvPr id="17475" name="Text Box 19"/>
            <p:cNvSpPr txBox="1">
              <a:spLocks noChangeArrowheads="1"/>
            </p:cNvSpPr>
            <p:nvPr/>
          </p:nvSpPr>
          <p:spPr bwMode="auto">
            <a:xfrm>
              <a:off x="3602" y="2153"/>
              <a:ext cx="52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WEIGHT KG :</a:t>
              </a:r>
            </a:p>
          </p:txBody>
        </p:sp>
        <p:sp>
          <p:nvSpPr>
            <p:cNvPr id="17476" name="Text Box 20"/>
            <p:cNvSpPr txBox="1">
              <a:spLocks noChangeArrowheads="1"/>
            </p:cNvSpPr>
            <p:nvPr/>
          </p:nvSpPr>
          <p:spPr bwMode="auto">
            <a:xfrm>
              <a:off x="3602" y="2415"/>
              <a:ext cx="30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 :</a:t>
              </a:r>
            </a:p>
          </p:txBody>
        </p:sp>
        <p:sp>
          <p:nvSpPr>
            <p:cNvPr id="17477" name="Text Box 21"/>
            <p:cNvSpPr txBox="1">
              <a:spLocks noChangeArrowheads="1"/>
            </p:cNvSpPr>
            <p:nvPr/>
          </p:nvSpPr>
          <p:spPr bwMode="auto">
            <a:xfrm>
              <a:off x="3602" y="2553"/>
              <a:ext cx="3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QTY/PACK :</a:t>
              </a:r>
            </a:p>
          </p:txBody>
        </p:sp>
        <p:sp>
          <p:nvSpPr>
            <p:cNvPr id="17478" name="Text Box 22"/>
            <p:cNvSpPr txBox="1">
              <a:spLocks noChangeArrowheads="1"/>
            </p:cNvSpPr>
            <p:nvPr/>
          </p:nvSpPr>
          <p:spPr bwMode="auto">
            <a:xfrm>
              <a:off x="3602" y="2286"/>
              <a:ext cx="36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 :</a:t>
              </a:r>
            </a:p>
          </p:txBody>
        </p:sp>
        <p:sp>
          <p:nvSpPr>
            <p:cNvPr id="17479" name="Text Box 23"/>
            <p:cNvSpPr txBox="1">
              <a:spLocks noChangeArrowheads="1"/>
            </p:cNvSpPr>
            <p:nvPr/>
          </p:nvSpPr>
          <p:spPr bwMode="auto">
            <a:xfrm>
              <a:off x="4035" y="2168"/>
              <a:ext cx="48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999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10000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2000" b="1">
                  <a:latin typeface="Arial Narrow" pitchFamily="34" charset="0"/>
                  <a:cs typeface="Times New Roman" pitchFamily="18" charset="0"/>
                </a:rPr>
                <a:t>1000</a:t>
              </a:r>
            </a:p>
          </p:txBody>
        </p:sp>
        <p:pic>
          <p:nvPicPr>
            <p:cNvPr id="17481" name="Picture 2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2" y="2784"/>
              <a:ext cx="100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482" name="Text Box 26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17483" name="Group 27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17488" name="Text Box 28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17489" name="Text Box 29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pic>
          <p:nvPicPr>
            <p:cNvPr id="17484" name="Picture 3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" y="2247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485" name="Rectangle 31"/>
            <p:cNvSpPr>
              <a:spLocks noChangeArrowheads="1"/>
            </p:cNvSpPr>
            <p:nvPr/>
          </p:nvSpPr>
          <p:spPr bwMode="auto">
            <a:xfrm>
              <a:off x="1150" y="2850"/>
              <a:ext cx="1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6" name="Line 32"/>
            <p:cNvSpPr>
              <a:spLocks noChangeShapeType="1"/>
            </p:cNvSpPr>
            <p:nvPr/>
          </p:nvSpPr>
          <p:spPr bwMode="auto">
            <a:xfrm flipV="1">
              <a:off x="1070" y="2395"/>
              <a:ext cx="170" cy="9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7" name="Freeform 33"/>
            <p:cNvSpPr>
              <a:spLocks/>
            </p:cNvSpPr>
            <p:nvPr/>
          </p:nvSpPr>
          <p:spPr bwMode="auto">
            <a:xfrm>
              <a:off x="3216" y="1392"/>
              <a:ext cx="1344" cy="278"/>
            </a:xfrm>
            <a:custGeom>
              <a:avLst/>
              <a:gdLst>
                <a:gd name="T0" fmla="*/ 962 w 1588"/>
                <a:gd name="T1" fmla="*/ 0 h 527"/>
                <a:gd name="T2" fmla="*/ 752 w 1588"/>
                <a:gd name="T3" fmla="*/ 4 h 527"/>
                <a:gd name="T4" fmla="*/ 647 w 1588"/>
                <a:gd name="T5" fmla="*/ 6 h 527"/>
                <a:gd name="T6" fmla="*/ 551 w 1588"/>
                <a:gd name="T7" fmla="*/ 7 h 527"/>
                <a:gd name="T8" fmla="*/ 460 w 1588"/>
                <a:gd name="T9" fmla="*/ 11 h 527"/>
                <a:gd name="T10" fmla="*/ 376 w 1588"/>
                <a:gd name="T11" fmla="*/ 14 h 527"/>
                <a:gd name="T12" fmla="*/ 301 w 1588"/>
                <a:gd name="T13" fmla="*/ 17 h 527"/>
                <a:gd name="T14" fmla="*/ 236 w 1588"/>
                <a:gd name="T15" fmla="*/ 22 h 527"/>
                <a:gd name="T16" fmla="*/ 179 w 1588"/>
                <a:gd name="T17" fmla="*/ 27 h 527"/>
                <a:gd name="T18" fmla="*/ 136 w 1588"/>
                <a:gd name="T19" fmla="*/ 33 h 527"/>
                <a:gd name="T20" fmla="*/ 101 w 1588"/>
                <a:gd name="T21" fmla="*/ 39 h 527"/>
                <a:gd name="T22" fmla="*/ 74 w 1588"/>
                <a:gd name="T23" fmla="*/ 46 h 527"/>
                <a:gd name="T24" fmla="*/ 49 w 1588"/>
                <a:gd name="T25" fmla="*/ 54 h 527"/>
                <a:gd name="T26" fmla="*/ 30 w 1588"/>
                <a:gd name="T27" fmla="*/ 62 h 527"/>
                <a:gd name="T28" fmla="*/ 0 w 1588"/>
                <a:gd name="T29" fmla="*/ 77 h 52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588" h="527">
                  <a:moveTo>
                    <a:pt x="1587" y="0"/>
                  </a:moveTo>
                  <a:lnTo>
                    <a:pt x="1240" y="24"/>
                  </a:lnTo>
                  <a:lnTo>
                    <a:pt x="1068" y="38"/>
                  </a:lnTo>
                  <a:lnTo>
                    <a:pt x="909" y="52"/>
                  </a:lnTo>
                  <a:lnTo>
                    <a:pt x="758" y="71"/>
                  </a:lnTo>
                  <a:lnTo>
                    <a:pt x="620" y="94"/>
                  </a:lnTo>
                  <a:lnTo>
                    <a:pt x="498" y="118"/>
                  </a:lnTo>
                  <a:lnTo>
                    <a:pt x="390" y="150"/>
                  </a:lnTo>
                  <a:lnTo>
                    <a:pt x="296" y="183"/>
                  </a:lnTo>
                  <a:lnTo>
                    <a:pt x="224" y="226"/>
                  </a:lnTo>
                  <a:lnTo>
                    <a:pt x="167" y="268"/>
                  </a:lnTo>
                  <a:lnTo>
                    <a:pt x="123" y="315"/>
                  </a:lnTo>
                  <a:lnTo>
                    <a:pt x="80" y="367"/>
                  </a:lnTo>
                  <a:lnTo>
                    <a:pt x="51" y="418"/>
                  </a:lnTo>
                  <a:lnTo>
                    <a:pt x="0" y="526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411" name="Rectangle 34"/>
          <p:cNvSpPr>
            <a:spLocks noChangeArrowheads="1"/>
          </p:cNvSpPr>
          <p:nvPr/>
        </p:nvSpPr>
        <p:spPr bwMode="auto">
          <a:xfrm>
            <a:off x="22225" y="5334000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17412" name="Rectangle 35"/>
          <p:cNvSpPr>
            <a:spLocks noChangeArrowheads="1"/>
          </p:cNvSpPr>
          <p:nvPr/>
        </p:nvSpPr>
        <p:spPr bwMode="auto">
          <a:xfrm>
            <a:off x="1703388" y="195263"/>
            <a:ext cx="4283353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 dirty="0" smtClean="0">
                <a:latin typeface="Arial Narrow" pitchFamily="34" charset="0"/>
              </a:rPr>
              <a:t>EDI DATA </a:t>
            </a:r>
            <a:r>
              <a:rPr lang="en-US" sz="4000" b="1" u="sng" dirty="0">
                <a:latin typeface="Arial Narrow" pitchFamily="34" charset="0"/>
              </a:rPr>
              <a:t>SOURCES</a:t>
            </a:r>
          </a:p>
        </p:txBody>
      </p:sp>
      <p:sp>
        <p:nvSpPr>
          <p:cNvPr id="17413" name="Freeform 36"/>
          <p:cNvSpPr>
            <a:spLocks/>
          </p:cNvSpPr>
          <p:nvPr/>
        </p:nvSpPr>
        <p:spPr bwMode="auto">
          <a:xfrm>
            <a:off x="4267200" y="990600"/>
            <a:ext cx="1778001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Rectangle 37"/>
          <p:cNvSpPr>
            <a:spLocks noChangeArrowheads="1"/>
          </p:cNvSpPr>
          <p:nvPr/>
        </p:nvSpPr>
        <p:spPr bwMode="auto">
          <a:xfrm>
            <a:off x="6134322" y="170206"/>
            <a:ext cx="1535113" cy="11669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BASED ON CUSTOMER ORDER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 smtClean="0">
                <a:latin typeface="Arial Narrow" pitchFamily="34" charset="0"/>
              </a:rPr>
              <a:t>DOCK </a:t>
            </a:r>
            <a:r>
              <a:rPr lang="en-US" sz="1000" dirty="0">
                <a:latin typeface="Arial Narrow" pitchFamily="34" charset="0"/>
              </a:rPr>
              <a:t>CODE FROM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EDIFACT DELFOR </a:t>
            </a:r>
            <a:r>
              <a:rPr lang="en-US" sz="1000" dirty="0" smtClean="0">
                <a:latin typeface="Arial Narrow" pitchFamily="34" charset="0"/>
              </a:rPr>
              <a:t>LOC SEGMENT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17415" name="Rectangle 38"/>
          <p:cNvSpPr>
            <a:spLocks noChangeArrowheads="1"/>
          </p:cNvSpPr>
          <p:nvPr/>
        </p:nvSpPr>
        <p:spPr bwMode="auto">
          <a:xfrm>
            <a:off x="0" y="2771775"/>
            <a:ext cx="1600200" cy="7127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CUSTOMER PART NUMBER MUST MATCH CUSTOMER ORDER</a:t>
            </a:r>
          </a:p>
        </p:txBody>
      </p:sp>
      <p:sp>
        <p:nvSpPr>
          <p:cNvPr id="17416" name="Rectangle 39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17417" name="Line 40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Rectangle 41"/>
          <p:cNvSpPr>
            <a:spLocks noChangeArrowheads="1"/>
          </p:cNvSpPr>
          <p:nvPr/>
        </p:nvSpPr>
        <p:spPr bwMode="auto">
          <a:xfrm>
            <a:off x="457200" y="930275"/>
            <a:ext cx="1752600" cy="459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</a:t>
            </a:r>
            <a:r>
              <a:rPr lang="en-US" sz="1000" dirty="0" smtClean="0">
                <a:latin typeface="Arial Narrow" pitchFamily="34" charset="0"/>
              </a:rPr>
              <a:t>NOTE</a:t>
            </a:r>
            <a:r>
              <a:rPr lang="en-US" sz="1000" dirty="0">
                <a:latin typeface="Arial Narrow" pitchFamily="34" charset="0"/>
              </a:rPr>
              <a:t>:  SUPPLIER CONTACT (PHONE OR </a:t>
            </a:r>
            <a:r>
              <a:rPr lang="en-US" sz="1000" dirty="0" smtClean="0">
                <a:latin typeface="Arial Narrow" pitchFamily="34" charset="0"/>
              </a:rPr>
              <a:t>E-MAIL)</a:t>
            </a:r>
            <a:endParaRPr lang="en-US" sz="1000" dirty="0">
              <a:latin typeface="Arial Narrow" pitchFamily="34" charset="0"/>
            </a:endParaRPr>
          </a:p>
        </p:txBody>
      </p:sp>
      <p:sp>
        <p:nvSpPr>
          <p:cNvPr id="17419" name="Line 42"/>
          <p:cNvSpPr>
            <a:spLocks noChangeShapeType="1"/>
          </p:cNvSpPr>
          <p:nvPr/>
        </p:nvSpPr>
        <p:spPr bwMode="auto">
          <a:xfrm flipH="1" flipV="1">
            <a:off x="6705600" y="3810000"/>
            <a:ext cx="1506538" cy="668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Rectangle 43"/>
          <p:cNvSpPr>
            <a:spLocks noChangeArrowheads="1"/>
          </p:cNvSpPr>
          <p:nvPr/>
        </p:nvSpPr>
        <p:spPr bwMode="auto">
          <a:xfrm>
            <a:off x="4441825" y="5334000"/>
            <a:ext cx="46799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 dirty="0">
                <a:latin typeface="Arial Narrow" pitchFamily="34" charset="0"/>
              </a:rPr>
              <a:t>NOTE:  PCI INFORMATION QUALIFIED IN COMPOSITE DATA ELEMENT </a:t>
            </a:r>
            <a:r>
              <a:rPr lang="en-US" sz="1200" b="1" i="1" dirty="0" smtClean="0">
                <a:latin typeface="Arial Narrow" pitchFamily="34" charset="0"/>
              </a:rPr>
              <a:t>C827/7511</a:t>
            </a:r>
            <a:r>
              <a:rPr lang="en-US" sz="1200" b="1" i="1" dirty="0">
                <a:latin typeface="Arial Narrow" pitchFamily="34" charset="0"/>
              </a:rPr>
              <a:t>; DATA PROVIDED IN COMPOSITE DATA ELEMENT C210/7102</a:t>
            </a:r>
          </a:p>
        </p:txBody>
      </p:sp>
      <p:sp>
        <p:nvSpPr>
          <p:cNvPr id="17421" name="Rectangle 44"/>
          <p:cNvSpPr>
            <a:spLocks noChangeArrowheads="1"/>
          </p:cNvSpPr>
          <p:nvPr/>
        </p:nvSpPr>
        <p:spPr bwMode="auto">
          <a:xfrm>
            <a:off x="7543800" y="3200400"/>
            <a:ext cx="1600200" cy="14462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>
                <a:latin typeface="Arial Narrow" pitchFamily="34" charset="0"/>
              </a:rPr>
              <a:t>LOGISTICS DATA</a:t>
            </a:r>
            <a:r>
              <a:rPr lang="en-US" sz="100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GROSS WEIGHT: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                          ROUND – NO DECIMAL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TOTAL QUANTITY: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NUMBER OF PACKS: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QUANTITY PER PACK: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 SUPPLIER GENERATED</a:t>
            </a:r>
          </a:p>
          <a:p>
            <a:pPr>
              <a:lnSpc>
                <a:spcPct val="80000"/>
              </a:lnSpc>
            </a:pPr>
            <a:endParaRPr lang="en-US" sz="1000">
              <a:latin typeface="Arial Narrow" pitchFamily="34" charset="0"/>
            </a:endParaRPr>
          </a:p>
        </p:txBody>
      </p:sp>
      <p:sp>
        <p:nvSpPr>
          <p:cNvPr id="17422" name="Rectangle 45"/>
          <p:cNvSpPr>
            <a:spLocks noChangeArrowheads="1"/>
          </p:cNvSpPr>
          <p:nvPr/>
        </p:nvSpPr>
        <p:spPr bwMode="auto">
          <a:xfrm>
            <a:off x="7010400" y="1960224"/>
            <a:ext cx="1981200" cy="3667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MATERIAL HANDLING CODE FROM</a:t>
            </a:r>
          </a:p>
          <a:p>
            <a:r>
              <a:rPr lang="en-US" sz="1000" dirty="0">
                <a:latin typeface="Arial Narrow" pitchFamily="34" charset="0"/>
              </a:rPr>
              <a:t>EDIFACT DELFOR </a:t>
            </a:r>
            <a:r>
              <a:rPr lang="en-US" sz="1000" dirty="0" smtClean="0">
                <a:latin typeface="Arial Narrow" pitchFamily="34" charset="0"/>
              </a:rPr>
              <a:t>PCI SEGMENT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17423" name="Line 46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24" name="Group 47"/>
          <p:cNvGrpSpPr>
            <a:grpSpLocks/>
          </p:cNvGrpSpPr>
          <p:nvPr/>
        </p:nvGrpSpPr>
        <p:grpSpPr bwMode="auto">
          <a:xfrm>
            <a:off x="-12700" y="5797550"/>
            <a:ext cx="9196388" cy="958850"/>
            <a:chOff x="-8" y="3652"/>
            <a:chExt cx="5793" cy="604"/>
          </a:xfrm>
        </p:grpSpPr>
        <p:sp>
          <p:nvSpPr>
            <p:cNvPr id="17425" name="Rectangle 48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Rectangle 49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Rectangle 50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8" name="Rectangle 51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9" name="Rectangle 52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Rectangle 53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1" name="Rectangle 54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2" name="Rectangle 55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Rectangle 56"/>
            <p:cNvSpPr>
              <a:spLocks noChangeArrowheads="1"/>
            </p:cNvSpPr>
            <p:nvPr/>
          </p:nvSpPr>
          <p:spPr bwMode="auto">
            <a:xfrm>
              <a:off x="5176" y="4038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20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7434" name="Rectangle 57"/>
            <p:cNvSpPr>
              <a:spLocks noChangeArrowheads="1"/>
            </p:cNvSpPr>
            <p:nvPr/>
          </p:nvSpPr>
          <p:spPr bwMode="auto">
            <a:xfrm>
              <a:off x="2872" y="3946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1724-B: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7435" name="Rectangle 58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7436" name="Rectangle 59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7437" name="Rectangle 60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7438" name="Rectangle 6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Rectangle 62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0" name="Rectangle 63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7441" name="Rectangle 64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7442" name="Rectangle 65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7443" name="Rectangle 66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4" name="Rectangle 67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5" name="Rectangle 68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7446" name="Rectangle 69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7447" name="Rectangle 70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7448" name="Rectangle 71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9" name="Rectangle 72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0" name="Rectangle 73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1" name="Rectangle 74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2" name="Rectangle 75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3" name="Rectangle 76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4" name="Rectangle 77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5" name="Rectangle 78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6" name="Rectangle 79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1724-B</a:t>
            </a:r>
            <a:endParaRPr lang="en-US" dirty="0"/>
          </a:p>
        </p:txBody>
      </p:sp>
      <p:sp>
        <p:nvSpPr>
          <p:cNvPr id="83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84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85" name="Rectangle 153"/>
          <p:cNvSpPr>
            <a:spLocks noChangeArrowheads="1"/>
          </p:cNvSpPr>
          <p:nvPr/>
        </p:nvSpPr>
        <p:spPr bwMode="auto">
          <a:xfrm>
            <a:off x="3511550" y="2540001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47101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765300" y="1574800"/>
            <a:ext cx="5549900" cy="3667125"/>
            <a:chOff x="1112" y="992"/>
            <a:chExt cx="3496" cy="2310"/>
          </a:xfrm>
        </p:grpSpPr>
        <p:sp>
          <p:nvSpPr>
            <p:cNvPr id="18492" name="Rectangle 3"/>
            <p:cNvSpPr>
              <a:spLocks noChangeArrowheads="1"/>
            </p:cNvSpPr>
            <p:nvPr/>
          </p:nvSpPr>
          <p:spPr bwMode="auto">
            <a:xfrm>
              <a:off x="1138" y="99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93" name="Line 4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4" name="Line 5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5" name="Line 6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6" name="Line 7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7" name="Line 8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8" name="Line 9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99" name="Line 10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0" name="Line 11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Line 12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2" name="Text Box 13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LICENSE PLATE (6J):</a:t>
              </a:r>
            </a:p>
          </p:txBody>
        </p:sp>
        <p:sp>
          <p:nvSpPr>
            <p:cNvPr id="18503" name="Text Box 14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18504" name="Text Box 15"/>
            <p:cNvSpPr txBox="1">
              <a:spLocks noChangeArrowheads="1"/>
            </p:cNvSpPr>
            <p:nvPr/>
          </p:nvSpPr>
          <p:spPr bwMode="auto">
            <a:xfrm>
              <a:off x="1112" y="1860"/>
              <a:ext cx="26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#:</a:t>
              </a:r>
            </a:p>
          </p:txBody>
        </p:sp>
        <p:sp>
          <p:nvSpPr>
            <p:cNvPr id="18505" name="Text Box 16"/>
            <p:cNvSpPr txBox="1">
              <a:spLocks noChangeArrowheads="1"/>
            </p:cNvSpPr>
            <p:nvPr/>
          </p:nvSpPr>
          <p:spPr bwMode="auto">
            <a:xfrm>
              <a:off x="1286" y="1771"/>
              <a:ext cx="140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12345678</a:t>
              </a:r>
            </a:p>
          </p:txBody>
        </p:sp>
        <p:sp>
          <p:nvSpPr>
            <p:cNvPr id="18506" name="Text Box 17"/>
            <p:cNvSpPr txBox="1">
              <a:spLocks noChangeArrowheads="1"/>
            </p:cNvSpPr>
            <p:nvPr/>
          </p:nvSpPr>
          <p:spPr bwMode="auto">
            <a:xfrm>
              <a:off x="2214" y="1572"/>
              <a:ext cx="672" cy="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MATERIAL HANDLING CODE:</a:t>
              </a:r>
              <a:endParaRPr lang="en-US" sz="2800" b="1">
                <a:latin typeface="Arial Narrow" pitchFamily="34" charset="0"/>
              </a:endParaRPr>
            </a:p>
          </p:txBody>
        </p:sp>
        <p:sp>
          <p:nvSpPr>
            <p:cNvPr id="18507" name="Text Box 18"/>
            <p:cNvSpPr txBox="1">
              <a:spLocks noChangeArrowheads="1"/>
            </p:cNvSpPr>
            <p:nvPr/>
          </p:nvSpPr>
          <p:spPr bwMode="auto">
            <a:xfrm>
              <a:off x="3355" y="1037"/>
              <a:ext cx="1223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MASTER</a:t>
              </a:r>
            </a:p>
            <a:p>
              <a:pPr algn="ctr" eaLnBrk="1" hangingPunct="1">
                <a:lnSpc>
                  <a:spcPct val="70000"/>
                </a:lnSpc>
              </a:pP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LABEL</a:t>
              </a:r>
            </a:p>
          </p:txBody>
        </p:sp>
        <p:sp>
          <p:nvSpPr>
            <p:cNvPr id="18508" name="Text Box 19"/>
            <p:cNvSpPr txBox="1">
              <a:spLocks noChangeArrowheads="1"/>
            </p:cNvSpPr>
            <p:nvPr/>
          </p:nvSpPr>
          <p:spPr bwMode="auto">
            <a:xfrm>
              <a:off x="3602" y="2153"/>
              <a:ext cx="520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WEIGHT KG :</a:t>
              </a:r>
            </a:p>
          </p:txBody>
        </p:sp>
        <p:sp>
          <p:nvSpPr>
            <p:cNvPr id="18509" name="Text Box 20"/>
            <p:cNvSpPr txBox="1">
              <a:spLocks noChangeArrowheads="1"/>
            </p:cNvSpPr>
            <p:nvPr/>
          </p:nvSpPr>
          <p:spPr bwMode="auto">
            <a:xfrm>
              <a:off x="3602" y="2415"/>
              <a:ext cx="309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 :</a:t>
              </a:r>
            </a:p>
          </p:txBody>
        </p:sp>
        <p:sp>
          <p:nvSpPr>
            <p:cNvPr id="18510" name="Text Box 21"/>
            <p:cNvSpPr txBox="1">
              <a:spLocks noChangeArrowheads="1"/>
            </p:cNvSpPr>
            <p:nvPr/>
          </p:nvSpPr>
          <p:spPr bwMode="auto">
            <a:xfrm>
              <a:off x="3602" y="2553"/>
              <a:ext cx="3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QTY/PACK :</a:t>
              </a:r>
            </a:p>
          </p:txBody>
        </p:sp>
        <p:sp>
          <p:nvSpPr>
            <p:cNvPr id="18511" name="Text Box 22"/>
            <p:cNvSpPr txBox="1">
              <a:spLocks noChangeArrowheads="1"/>
            </p:cNvSpPr>
            <p:nvPr/>
          </p:nvSpPr>
          <p:spPr bwMode="auto">
            <a:xfrm>
              <a:off x="3602" y="2286"/>
              <a:ext cx="363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 :</a:t>
              </a:r>
            </a:p>
          </p:txBody>
        </p:sp>
        <p:sp>
          <p:nvSpPr>
            <p:cNvPr id="18512" name="Text Box 23"/>
            <p:cNvSpPr txBox="1">
              <a:spLocks noChangeArrowheads="1"/>
            </p:cNvSpPr>
            <p:nvPr/>
          </p:nvSpPr>
          <p:spPr bwMode="auto">
            <a:xfrm>
              <a:off x="4035" y="2178"/>
              <a:ext cx="446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</a:pPr>
              <a:r>
                <a:rPr lang="en-US" sz="1800" b="1">
                  <a:latin typeface="Arial Narrow" pitchFamily="34" charset="0"/>
                  <a:cs typeface="Times New Roman" pitchFamily="18" charset="0"/>
                </a:rPr>
                <a:t>999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800" b="1">
                  <a:latin typeface="Arial Narrow" pitchFamily="34" charset="0"/>
                  <a:cs typeface="Times New Roman" pitchFamily="18" charset="0"/>
                </a:rPr>
                <a:t>10000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8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800" b="1">
                  <a:latin typeface="Arial Narrow" pitchFamily="34" charset="0"/>
                  <a:cs typeface="Times New Roman" pitchFamily="18" charset="0"/>
                </a:rPr>
                <a:t>1000</a:t>
              </a:r>
            </a:p>
          </p:txBody>
        </p:sp>
        <p:pic>
          <p:nvPicPr>
            <p:cNvPr id="18514" name="Picture 2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808"/>
              <a:ext cx="1008" cy="4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515" name="Text Box 26"/>
            <p:cNvSpPr txBox="1">
              <a:spLocks noChangeArrowheads="1"/>
            </p:cNvSpPr>
            <p:nvPr/>
          </p:nvSpPr>
          <p:spPr bwMode="auto">
            <a:xfrm>
              <a:off x="1115" y="994"/>
              <a:ext cx="928" cy="5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EMAIL PHONE CONTACT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ASSEMBLED/MADE IN XX</a:t>
              </a:r>
            </a:p>
          </p:txBody>
        </p:sp>
        <p:grpSp>
          <p:nvGrpSpPr>
            <p:cNvPr id="18516" name="Group 27"/>
            <p:cNvGrpSpPr>
              <a:grpSpLocks/>
            </p:cNvGrpSpPr>
            <p:nvPr/>
          </p:nvGrpSpPr>
          <p:grpSpPr bwMode="auto">
            <a:xfrm>
              <a:off x="1984" y="992"/>
              <a:ext cx="1386" cy="644"/>
              <a:chOff x="1984" y="992"/>
              <a:chExt cx="1386" cy="644"/>
            </a:xfrm>
          </p:grpSpPr>
          <p:sp>
            <p:nvSpPr>
              <p:cNvPr id="18518" name="Text Box 28"/>
              <p:cNvSpPr txBox="1">
                <a:spLocks noChangeArrowheads="1"/>
              </p:cNvSpPr>
              <p:nvPr/>
            </p:nvSpPr>
            <p:spPr bwMode="auto">
              <a:xfrm>
                <a:off x="1984" y="992"/>
                <a:ext cx="1386" cy="5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lnSpc>
                    <a:spcPct val="75000"/>
                  </a:lnSpc>
                </a:pPr>
                <a:r>
                  <a:rPr lang="en-US" sz="600" b="1" dirty="0">
                    <a:latin typeface="Arial Narrow" pitchFamily="34" charset="0"/>
                  </a:rPr>
                  <a:t>TO:</a:t>
                </a:r>
              </a:p>
              <a:p>
                <a:pPr eaLnBrk="1" hangingPunct="1">
                  <a:lnSpc>
                    <a:spcPct val="75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1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2 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3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1200" b="1" dirty="0">
                    <a:latin typeface="Arial Narrow" pitchFamily="34" charset="0"/>
                  </a:rPr>
                  <a:t>TO        ADDRESS        LINE        4</a:t>
                </a:r>
              </a:p>
              <a:p>
                <a:pPr eaLnBrk="1" hangingPunct="1">
                  <a:lnSpc>
                    <a:spcPct val="70000"/>
                  </a:lnSpc>
                </a:pPr>
                <a:r>
                  <a:rPr lang="en-US" sz="600" b="1" dirty="0" smtClean="0">
                    <a:latin typeface="Arial Narrow" pitchFamily="34" charset="0"/>
                  </a:rPr>
                  <a:t>DOCK</a:t>
                </a:r>
                <a:r>
                  <a:rPr lang="en-US" sz="800" b="1" dirty="0">
                    <a:latin typeface="Arial Narrow" pitchFamily="34" charset="0"/>
                  </a:rPr>
                  <a:t>:</a:t>
                </a:r>
                <a:r>
                  <a:rPr lang="en-US" sz="1800" b="1" dirty="0">
                    <a:latin typeface="Arial Narrow" pitchFamily="34" charset="0"/>
                  </a:rPr>
                  <a:t>	</a:t>
                </a:r>
                <a:endParaRPr lang="en-US" sz="3200" b="1" dirty="0">
                  <a:latin typeface="Arial Narrow" pitchFamily="34" charset="0"/>
                </a:endParaRPr>
              </a:p>
            </p:txBody>
          </p:sp>
          <p:sp>
            <p:nvSpPr>
              <p:cNvPr id="18519" name="Text Box 29"/>
              <p:cNvSpPr txBox="1">
                <a:spLocks noChangeArrowheads="1"/>
              </p:cNvSpPr>
              <p:nvPr/>
            </p:nvSpPr>
            <p:spPr bwMode="auto">
              <a:xfrm>
                <a:off x="2392" y="1306"/>
                <a:ext cx="921" cy="33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2800" b="1" dirty="0" smtClean="0">
                    <a:latin typeface="Arial Narrow" pitchFamily="34" charset="0"/>
                  </a:rPr>
                  <a:t>DOCK 33</a:t>
                </a:r>
                <a:endParaRPr lang="en-US" sz="1800" b="1" dirty="0">
                  <a:latin typeface="Arial Narrow" pitchFamily="34" charset="0"/>
                </a:endParaRPr>
              </a:p>
            </p:txBody>
          </p:sp>
        </p:grpSp>
        <p:pic>
          <p:nvPicPr>
            <p:cNvPr id="18517" name="Picture 3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" y="2247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435" name="Line 31"/>
          <p:cNvSpPr>
            <a:spLocks noChangeShapeType="1"/>
          </p:cNvSpPr>
          <p:nvPr/>
        </p:nvSpPr>
        <p:spPr bwMode="auto">
          <a:xfrm>
            <a:off x="1600200" y="2362200"/>
            <a:ext cx="3048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Line 32"/>
          <p:cNvSpPr>
            <a:spLocks noChangeShapeType="1"/>
          </p:cNvSpPr>
          <p:nvPr/>
        </p:nvSpPr>
        <p:spPr bwMode="auto">
          <a:xfrm flipV="1">
            <a:off x="1600200" y="3200400"/>
            <a:ext cx="434975" cy="666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33"/>
          <p:cNvSpPr>
            <a:spLocks noChangeArrowheads="1"/>
          </p:cNvSpPr>
          <p:nvPr/>
        </p:nvSpPr>
        <p:spPr bwMode="auto">
          <a:xfrm>
            <a:off x="2613025" y="1012825"/>
            <a:ext cx="37655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18438" name="Rectangle 34"/>
          <p:cNvSpPr>
            <a:spLocks noChangeArrowheads="1"/>
          </p:cNvSpPr>
          <p:nvPr/>
        </p:nvSpPr>
        <p:spPr bwMode="auto">
          <a:xfrm>
            <a:off x="0" y="228600"/>
            <a:ext cx="1457325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FROM: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Address 4 lines max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Phone Number</a:t>
            </a:r>
            <a:r>
              <a:rPr lang="en-US" sz="900">
                <a:latin typeface="Arial Narrow" pitchFamily="34" charset="0"/>
              </a:rPr>
              <a:t> (Optional)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MADE IN XXX</a:t>
            </a:r>
            <a:r>
              <a:rPr lang="en-US" sz="900">
                <a:latin typeface="Arial Narrow" pitchFamily="34" charset="0"/>
              </a:rPr>
              <a:t> or </a:t>
            </a:r>
            <a:r>
              <a:rPr lang="en-US" sz="900" b="1">
                <a:latin typeface="Arial Narrow" pitchFamily="34" charset="0"/>
              </a:rPr>
              <a:t>ASY IN XXX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</p:txBody>
      </p:sp>
      <p:sp>
        <p:nvSpPr>
          <p:cNvPr id="18439" name="Rectangle 35"/>
          <p:cNvSpPr>
            <a:spLocks noChangeArrowheads="1"/>
          </p:cNvSpPr>
          <p:nvPr/>
        </p:nvSpPr>
        <p:spPr bwMode="auto">
          <a:xfrm>
            <a:off x="304800" y="1905000"/>
            <a:ext cx="1304925" cy="5397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>
                <a:latin typeface="Arial Narrow" pitchFamily="34" charset="0"/>
              </a:rPr>
              <a:t>Title:</a:t>
            </a:r>
            <a:r>
              <a:rPr lang="en-US" sz="900" b="1">
                <a:latin typeface="Arial Narrow" pitchFamily="34" charset="0"/>
              </a:rPr>
              <a:t>  QUANTITY</a:t>
            </a: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b="1">
                <a:latin typeface="Arial Narrow" pitchFamily="34" charset="0"/>
              </a:rPr>
              <a:t>     </a:t>
            </a:r>
            <a:r>
              <a:rPr lang="en-US" sz="900">
                <a:latin typeface="Arial Narrow" pitchFamily="34" charset="0"/>
              </a:rPr>
              <a:t>6 Point, 1.5 mm, 0.1”</a:t>
            </a:r>
            <a:endParaRPr lang="en-US" sz="900" b="1">
              <a:latin typeface="Arial Narrow" pitchFamily="34" charset="0"/>
            </a:endParaRP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 b="1">
                <a:latin typeface="Arial Narrow" pitchFamily="34" charset="0"/>
              </a:rPr>
              <a:t>Text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  <a:tabLst>
                <a:tab pos="114300" algn="l"/>
              </a:tabLst>
            </a:pPr>
            <a:r>
              <a:rPr lang="en-US" sz="900">
                <a:latin typeface="Arial Narrow" pitchFamily="34" charset="0"/>
              </a:rPr>
              <a:t>	36 Point, 9.17mm, 0.36”</a:t>
            </a:r>
          </a:p>
        </p:txBody>
      </p:sp>
      <p:sp>
        <p:nvSpPr>
          <p:cNvPr id="18440" name="Line 36"/>
          <p:cNvSpPr>
            <a:spLocks noChangeShapeType="1"/>
          </p:cNvSpPr>
          <p:nvPr/>
        </p:nvSpPr>
        <p:spPr bwMode="auto">
          <a:xfrm>
            <a:off x="1533525" y="1089025"/>
            <a:ext cx="625475" cy="587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Line 37"/>
          <p:cNvSpPr>
            <a:spLocks noChangeShapeType="1"/>
          </p:cNvSpPr>
          <p:nvPr/>
        </p:nvSpPr>
        <p:spPr bwMode="auto">
          <a:xfrm flipH="1">
            <a:off x="3678238" y="4840288"/>
            <a:ext cx="823912" cy="15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2" name="Line 38"/>
          <p:cNvSpPr>
            <a:spLocks noChangeShapeType="1"/>
          </p:cNvSpPr>
          <p:nvPr/>
        </p:nvSpPr>
        <p:spPr bwMode="auto">
          <a:xfrm flipH="1" flipV="1">
            <a:off x="6684963" y="3773488"/>
            <a:ext cx="1506537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3" name="Rectangle 39"/>
          <p:cNvSpPr>
            <a:spLocks noChangeArrowheads="1"/>
          </p:cNvSpPr>
          <p:nvPr/>
        </p:nvSpPr>
        <p:spPr bwMode="auto">
          <a:xfrm>
            <a:off x="4552950" y="4689641"/>
            <a:ext cx="1493838" cy="22826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900" dirty="0" smtClean="0">
                <a:latin typeface="Arial Narrow" pitchFamily="34" charset="0"/>
              </a:rPr>
              <a:t>2D </a:t>
            </a:r>
            <a:r>
              <a:rPr lang="en-US" sz="900" dirty="0">
                <a:latin typeface="Arial Narrow" pitchFamily="34" charset="0"/>
              </a:rPr>
              <a:t>Bar Code per AIAG B-16</a:t>
            </a:r>
          </a:p>
        </p:txBody>
      </p:sp>
      <p:sp>
        <p:nvSpPr>
          <p:cNvPr id="18444" name="Rectangle 40"/>
          <p:cNvSpPr>
            <a:spLocks noChangeArrowheads="1"/>
          </p:cNvSpPr>
          <p:nvPr/>
        </p:nvSpPr>
        <p:spPr bwMode="auto">
          <a:xfrm>
            <a:off x="0" y="3746500"/>
            <a:ext cx="2057400" cy="19637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LICENSE PLATE (1J)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Bar Code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Code 128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0.381 mm (15 mil) nominal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Height 13 mm (0.5 inch) min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Data Identifier:  </a:t>
            </a:r>
            <a:r>
              <a:rPr lang="en-US" sz="900" dirty="0" smtClean="0">
                <a:latin typeface="Arial Narrow" pitchFamily="34" charset="0"/>
              </a:rPr>
              <a:t>6J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Assigning Authority: UN = D-U-N-S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9 digits D-U-N-S Number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9 characters container serial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    number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Human Readable 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24 Point , 6.1 mm, 0.24”  </a:t>
            </a:r>
          </a:p>
          <a:p>
            <a:pPr>
              <a:lnSpc>
                <a:spcPct val="80000"/>
              </a:lnSpc>
            </a:pPr>
            <a:r>
              <a:rPr lang="en-US" sz="900" i="1" dirty="0">
                <a:latin typeface="Arial Narrow" pitchFamily="34" charset="0"/>
              </a:rPr>
              <a:t>Note-Spaces are optional in human readable text only.  SPACES SHALL NOT BE  INCLUDED IN  BAR CODE DATA</a:t>
            </a:r>
            <a:r>
              <a:rPr lang="en-US" sz="900" dirty="0">
                <a:latin typeface="Arial Narrow" pitchFamily="34" charset="0"/>
              </a:rPr>
              <a:t>      	          	</a:t>
            </a:r>
          </a:p>
        </p:txBody>
      </p:sp>
      <p:sp>
        <p:nvSpPr>
          <p:cNvPr id="18445" name="Line 41"/>
          <p:cNvSpPr>
            <a:spLocks noChangeShapeType="1"/>
          </p:cNvSpPr>
          <p:nvPr/>
        </p:nvSpPr>
        <p:spPr bwMode="auto">
          <a:xfrm flipV="1">
            <a:off x="2084388" y="4090988"/>
            <a:ext cx="547687" cy="595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42"/>
          <p:cNvSpPr>
            <a:spLocks noChangeArrowheads="1"/>
          </p:cNvSpPr>
          <p:nvPr/>
        </p:nvSpPr>
        <p:spPr bwMode="auto">
          <a:xfrm>
            <a:off x="7239000" y="3965575"/>
            <a:ext cx="1828800" cy="17446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Reference Sub-Block #2</a:t>
            </a:r>
            <a:r>
              <a:rPr lang="en-US" sz="900" dirty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 smtClean="0">
                <a:latin typeface="Arial Narrow" pitchFamily="34" charset="0"/>
              </a:rPr>
              <a:t>DATE PACKAGED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Point, 1.5 mm, 0.06" </a:t>
            </a:r>
          </a:p>
          <a:p>
            <a:pPr>
              <a:lnSpc>
                <a:spcPct val="80000"/>
              </a:lnSpc>
            </a:pPr>
            <a:r>
              <a:rPr lang="en-US" sz="900" b="1" dirty="0" smtClean="0">
                <a:latin typeface="Arial Narrow" pitchFamily="34" charset="0"/>
              </a:rPr>
              <a:t>Date </a:t>
            </a:r>
            <a:r>
              <a:rPr lang="en-US" sz="900" dirty="0">
                <a:latin typeface="Arial Narrow" pitchFamily="34" charset="0"/>
              </a:rPr>
              <a:t>Text (9 Characters)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18 Point, 6.4 mm, 0..25”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CONTAINER TYPE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Point, 1.5 mm, 0.06”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Container Type 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</a:t>
            </a:r>
            <a:r>
              <a:rPr lang="en-US" sz="900" dirty="0">
                <a:latin typeface="Arial Narrow" pitchFamily="34" charset="0"/>
              </a:rPr>
              <a:t>18 Point, 6.4 mm, 0..25”</a:t>
            </a:r>
            <a:endParaRPr lang="en-US" sz="900" b="1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GROSS WEIGHT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6 Point, 1.5 mm, 0.06”</a:t>
            </a:r>
            <a:r>
              <a:rPr lang="en-US" sz="900" b="1" dirty="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Gross Weight</a:t>
            </a:r>
            <a:r>
              <a:rPr lang="en-US" sz="900" dirty="0">
                <a:latin typeface="Arial Narrow" pitchFamily="34" charset="0"/>
              </a:rPr>
              <a:t> 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18 Point, 6.4 mm, 0..25”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    Unit of Weight</a:t>
            </a:r>
            <a:r>
              <a:rPr lang="en-US" sz="900" dirty="0">
                <a:latin typeface="Arial Narrow" pitchFamily="34" charset="0"/>
              </a:rPr>
              <a:t> Text  </a:t>
            </a:r>
            <a:r>
              <a:rPr lang="en-US" sz="900" b="1" dirty="0">
                <a:latin typeface="Arial Narrow" pitchFamily="34" charset="0"/>
              </a:rPr>
              <a:t>KG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18 Point, 6.4 mm, 0..25”</a:t>
            </a:r>
          </a:p>
        </p:txBody>
      </p:sp>
      <p:sp>
        <p:nvSpPr>
          <p:cNvPr id="18447" name="Freeform 43"/>
          <p:cNvSpPr>
            <a:spLocks/>
          </p:cNvSpPr>
          <p:nvPr/>
        </p:nvSpPr>
        <p:spPr bwMode="auto">
          <a:xfrm>
            <a:off x="4270375" y="990600"/>
            <a:ext cx="3581400" cy="685800"/>
          </a:xfrm>
          <a:custGeom>
            <a:avLst/>
            <a:gdLst>
              <a:gd name="T0" fmla="*/ 2147483647 w 2256"/>
              <a:gd name="T1" fmla="*/ 0 h 432"/>
              <a:gd name="T2" fmla="*/ 2147483647 w 2256"/>
              <a:gd name="T3" fmla="*/ 2147483647 h 432"/>
              <a:gd name="T4" fmla="*/ 2147483647 w 2256"/>
              <a:gd name="T5" fmla="*/ 2147483647 h 432"/>
              <a:gd name="T6" fmla="*/ 2147483647 w 2256"/>
              <a:gd name="T7" fmla="*/ 2147483647 h 432"/>
              <a:gd name="T8" fmla="*/ 2147483647 w 2256"/>
              <a:gd name="T9" fmla="*/ 2147483647 h 432"/>
              <a:gd name="T10" fmla="*/ 2147483647 w 2256"/>
              <a:gd name="T11" fmla="*/ 2147483647 h 432"/>
              <a:gd name="T12" fmla="*/ 2147483647 w 2256"/>
              <a:gd name="T13" fmla="*/ 2147483647 h 432"/>
              <a:gd name="T14" fmla="*/ 2147483647 w 2256"/>
              <a:gd name="T15" fmla="*/ 2147483647 h 432"/>
              <a:gd name="T16" fmla="*/ 2147483647 w 2256"/>
              <a:gd name="T17" fmla="*/ 2147483647 h 432"/>
              <a:gd name="T18" fmla="*/ 2147483647 w 2256"/>
              <a:gd name="T19" fmla="*/ 2147483647 h 432"/>
              <a:gd name="T20" fmla="*/ 2147483647 w 2256"/>
              <a:gd name="T21" fmla="*/ 2147483647 h 432"/>
              <a:gd name="T22" fmla="*/ 2147483647 w 2256"/>
              <a:gd name="T23" fmla="*/ 2147483647 h 432"/>
              <a:gd name="T24" fmla="*/ 2147483647 w 2256"/>
              <a:gd name="T25" fmla="*/ 2147483647 h 432"/>
              <a:gd name="T26" fmla="*/ 2147483647 w 2256"/>
              <a:gd name="T27" fmla="*/ 2147483647 h 432"/>
              <a:gd name="T28" fmla="*/ 0 w 2256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256" h="432">
                <a:moveTo>
                  <a:pt x="2255" y="0"/>
                </a:moveTo>
                <a:lnTo>
                  <a:pt x="1899" y="15"/>
                </a:lnTo>
                <a:lnTo>
                  <a:pt x="1725" y="24"/>
                </a:lnTo>
                <a:lnTo>
                  <a:pt x="1559" y="34"/>
                </a:lnTo>
                <a:lnTo>
                  <a:pt x="1393" y="47"/>
                </a:lnTo>
                <a:lnTo>
                  <a:pt x="1234" y="63"/>
                </a:lnTo>
                <a:lnTo>
                  <a:pt x="1076" y="83"/>
                </a:lnTo>
                <a:lnTo>
                  <a:pt x="934" y="108"/>
                </a:lnTo>
                <a:lnTo>
                  <a:pt x="799" y="137"/>
                </a:lnTo>
                <a:lnTo>
                  <a:pt x="665" y="171"/>
                </a:lnTo>
                <a:lnTo>
                  <a:pt x="546" y="208"/>
                </a:lnTo>
                <a:lnTo>
                  <a:pt x="427" y="250"/>
                </a:lnTo>
                <a:lnTo>
                  <a:pt x="317" y="293"/>
                </a:lnTo>
                <a:lnTo>
                  <a:pt x="206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8" name="Rectangle 44"/>
          <p:cNvSpPr>
            <a:spLocks noChangeArrowheads="1"/>
          </p:cNvSpPr>
          <p:nvPr/>
        </p:nvSpPr>
        <p:spPr bwMode="auto">
          <a:xfrm>
            <a:off x="6705600" y="2133600"/>
            <a:ext cx="2209800" cy="812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Mat Handling Reference Sub-Block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MATERIAL HANDLING CODE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Point, 1.5 mm, 0.06"</a:t>
            </a:r>
            <a:r>
              <a:rPr lang="en-US" sz="900" b="1" dirty="0">
                <a:latin typeface="Arial Narrow" pitchFamily="34" charset="0"/>
              </a:rPr>
              <a:t> </a:t>
            </a:r>
          </a:p>
          <a:p>
            <a:r>
              <a:rPr lang="en-US" sz="900" b="1" dirty="0">
                <a:latin typeface="Arial Narrow" pitchFamily="34" charset="0"/>
              </a:rPr>
              <a:t>MATERIAL HANDLING CODE </a:t>
            </a:r>
            <a:r>
              <a:rPr lang="en-US" sz="900" dirty="0">
                <a:latin typeface="Arial Narrow" pitchFamily="34" charset="0"/>
              </a:rPr>
              <a:t>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</a:t>
            </a:r>
            <a:r>
              <a:rPr lang="en-US" sz="900" dirty="0" smtClean="0">
                <a:latin typeface="Arial Narrow" pitchFamily="34" charset="0"/>
              </a:rPr>
              <a:t>18 </a:t>
            </a:r>
            <a:r>
              <a:rPr lang="en-US" sz="900" dirty="0">
                <a:latin typeface="Arial Narrow" pitchFamily="34" charset="0"/>
              </a:rPr>
              <a:t>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36 Point, 9.17mm, 0.36” </a:t>
            </a:r>
          </a:p>
        </p:txBody>
      </p:sp>
      <p:sp>
        <p:nvSpPr>
          <p:cNvPr id="18449" name="Line 45"/>
          <p:cNvSpPr>
            <a:spLocks noChangeShapeType="1"/>
          </p:cNvSpPr>
          <p:nvPr/>
        </p:nvSpPr>
        <p:spPr bwMode="auto">
          <a:xfrm flipH="1" flipV="1">
            <a:off x="6792913" y="3181350"/>
            <a:ext cx="700087" cy="273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Rectangle 46"/>
          <p:cNvSpPr>
            <a:spLocks noChangeArrowheads="1"/>
          </p:cNvSpPr>
          <p:nvPr/>
        </p:nvSpPr>
        <p:spPr bwMode="auto">
          <a:xfrm>
            <a:off x="7239000" y="3098800"/>
            <a:ext cx="1752600" cy="758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Reference Sub-Block #1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</a:t>
            </a:r>
            <a:r>
              <a:rPr lang="en-US" sz="900" b="1" dirty="0">
                <a:latin typeface="Arial Narrow" pitchFamily="34" charset="0"/>
              </a:rPr>
              <a:t>REFERENCE 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b="1" dirty="0">
                <a:latin typeface="Arial Narrow" pitchFamily="34" charset="0"/>
              </a:rPr>
              <a:t>REFERENCE </a:t>
            </a:r>
            <a:r>
              <a:rPr lang="en-US" sz="900" dirty="0">
                <a:latin typeface="Arial Narrow" pitchFamily="34" charset="0"/>
              </a:rPr>
              <a:t>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</a:t>
            </a:r>
            <a:r>
              <a:rPr lang="en-US" sz="900" dirty="0" smtClean="0">
                <a:latin typeface="Arial Narrow" pitchFamily="34" charset="0"/>
              </a:rPr>
              <a:t>10 </a:t>
            </a:r>
            <a:r>
              <a:rPr lang="en-US" sz="900" dirty="0">
                <a:latin typeface="Arial Narrow" pitchFamily="34" charset="0"/>
              </a:rPr>
              <a:t>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36 Point, 9.1 mm, 0.36”</a:t>
            </a:r>
          </a:p>
        </p:txBody>
      </p:sp>
      <p:sp>
        <p:nvSpPr>
          <p:cNvPr id="18451" name="Rectangle 47"/>
          <p:cNvSpPr>
            <a:spLocks noChangeArrowheads="1"/>
          </p:cNvSpPr>
          <p:nvPr/>
        </p:nvSpPr>
        <p:spPr bwMode="auto">
          <a:xfrm>
            <a:off x="7493000" y="152400"/>
            <a:ext cx="1535113" cy="1170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TO: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Point, 1.5 mm, 0.06"</a:t>
            </a:r>
            <a:r>
              <a:rPr lang="en-US" sz="900" b="1" dirty="0">
                <a:latin typeface="Arial Narrow" pitchFamily="34" charset="0"/>
              </a:rPr>
              <a:t> </a:t>
            </a:r>
          </a:p>
          <a:p>
            <a:r>
              <a:rPr lang="en-US" sz="900" b="1" dirty="0">
                <a:latin typeface="Arial Narrow" pitchFamily="34" charset="0"/>
              </a:rPr>
              <a:t>Address 4 lines max</a:t>
            </a:r>
          </a:p>
          <a:p>
            <a:r>
              <a:rPr lang="en-US" sz="900" dirty="0">
                <a:latin typeface="Arial Narrow" pitchFamily="34" charset="0"/>
              </a:rPr>
              <a:t>12 Point, 4.3 mm, 0..17”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 ; </a:t>
            </a:r>
            <a:r>
              <a:rPr lang="en-US" sz="900" b="1" dirty="0" smtClean="0">
                <a:latin typeface="Arial Narrow" pitchFamily="34" charset="0"/>
              </a:rPr>
              <a:t>DOCK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12 Point, 1.5 mm, 0.06"</a:t>
            </a:r>
          </a:p>
          <a:p>
            <a:pPr>
              <a:lnSpc>
                <a:spcPct val="80000"/>
              </a:lnSpc>
            </a:pPr>
            <a:r>
              <a:rPr lang="en-US" sz="900" b="1" dirty="0" smtClean="0">
                <a:latin typeface="Arial Narrow" pitchFamily="34" charset="0"/>
              </a:rPr>
              <a:t>Dock </a:t>
            </a:r>
            <a:r>
              <a:rPr lang="en-US" sz="900" b="1" dirty="0">
                <a:latin typeface="Arial Narrow" pitchFamily="34" charset="0"/>
              </a:rPr>
              <a:t>Text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8 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28 Point, 6.4  mm, 0..25"</a:t>
            </a:r>
          </a:p>
        </p:txBody>
      </p:sp>
      <p:sp>
        <p:nvSpPr>
          <p:cNvPr id="18452" name="Rectangle 48"/>
          <p:cNvSpPr>
            <a:spLocks noChangeArrowheads="1"/>
          </p:cNvSpPr>
          <p:nvPr/>
        </p:nvSpPr>
        <p:spPr bwMode="auto">
          <a:xfrm>
            <a:off x="1457325" y="185738"/>
            <a:ext cx="6022034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1724-B </a:t>
            </a:r>
            <a:r>
              <a:rPr lang="en-US" sz="3600" b="1" u="sng" dirty="0" smtClean="0">
                <a:latin typeface="Arial Narrow" pitchFamily="34" charset="0"/>
              </a:rPr>
              <a:t>FORMAT </a:t>
            </a:r>
            <a:r>
              <a:rPr lang="en-US" sz="3600" b="1" u="sng" dirty="0">
                <a:latin typeface="Arial Narrow" pitchFamily="34" charset="0"/>
              </a:rPr>
              <a:t>&amp; FONT SPECS</a:t>
            </a:r>
          </a:p>
        </p:txBody>
      </p:sp>
      <p:sp>
        <p:nvSpPr>
          <p:cNvPr id="18453" name="Rectangle 49"/>
          <p:cNvSpPr>
            <a:spLocks noChangeArrowheads="1"/>
          </p:cNvSpPr>
          <p:nvPr/>
        </p:nvSpPr>
        <p:spPr bwMode="auto">
          <a:xfrm>
            <a:off x="0" y="2590800"/>
            <a:ext cx="1574800" cy="1031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PART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          NUMBER</a:t>
            </a:r>
            <a:endParaRPr lang="en-US" sz="900">
              <a:latin typeface="Arial Narrow" pitchFamily="34" charset="0"/>
            </a:endParaRPr>
          </a:p>
          <a:p>
            <a:r>
              <a:rPr lang="en-US" sz="900">
                <a:latin typeface="Arial Narrow" pitchFamily="34" charset="0"/>
              </a:rPr>
              <a:t>     6 Point, 1.5 mm, 0.06"</a:t>
            </a:r>
            <a:r>
              <a:rPr lang="en-US" sz="900" b="1">
                <a:latin typeface="Arial Narrow" pitchFamily="34" charset="0"/>
              </a:rPr>
              <a:t> </a:t>
            </a:r>
          </a:p>
          <a:p>
            <a:r>
              <a:rPr lang="en-US" sz="900" b="1">
                <a:latin typeface="Arial Narrow" pitchFamily="34" charset="0"/>
              </a:rPr>
              <a:t>Part Number Text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44  Point, 11.2 mm, 0.44”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Graphic</a:t>
            </a:r>
            <a:r>
              <a:rPr lang="en-US" sz="900">
                <a:latin typeface="Arial Narrow" pitchFamily="34" charset="0"/>
              </a:rPr>
              <a:t> Optional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Safety/Security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Right Justified</a:t>
            </a:r>
          </a:p>
        </p:txBody>
      </p:sp>
      <p:grpSp>
        <p:nvGrpSpPr>
          <p:cNvPr id="18454" name="Group 50"/>
          <p:cNvGrpSpPr>
            <a:grpSpLocks/>
          </p:cNvGrpSpPr>
          <p:nvPr/>
        </p:nvGrpSpPr>
        <p:grpSpPr bwMode="auto">
          <a:xfrm>
            <a:off x="-12700" y="5889625"/>
            <a:ext cx="9182100" cy="958850"/>
            <a:chOff x="-8" y="3710"/>
            <a:chExt cx="5784" cy="604"/>
          </a:xfrm>
        </p:grpSpPr>
        <p:sp>
          <p:nvSpPr>
            <p:cNvPr id="18456" name="Rectangle 51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Rectangle 52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8" name="Rectangle 53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9" name="Rectangle 54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Rectangle 55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1" name="Rectangle 56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2" name="Rectangle 57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Rectangle 58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4" name="Rectangle 59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5" name="Rectangle 60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Rectangle 61"/>
            <p:cNvSpPr>
              <a:spLocks noChangeArrowheads="1"/>
            </p:cNvSpPr>
            <p:nvPr/>
          </p:nvSpPr>
          <p:spPr bwMode="auto">
            <a:xfrm>
              <a:off x="5167" y="4064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21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8467" name="Rectangle 62"/>
            <p:cNvSpPr>
              <a:spLocks noChangeArrowheads="1"/>
            </p:cNvSpPr>
            <p:nvPr/>
          </p:nvSpPr>
          <p:spPr bwMode="auto">
            <a:xfrm>
              <a:off x="2872" y="4004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1724-B: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8468" name="Rectangle 63"/>
            <p:cNvSpPr>
              <a:spLocks noChangeArrowheads="1"/>
            </p:cNvSpPr>
            <p:nvPr/>
          </p:nvSpPr>
          <p:spPr bwMode="auto">
            <a:xfrm>
              <a:off x="1466" y="3730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8469" name="Rectangle 64"/>
            <p:cNvSpPr>
              <a:spLocks noChangeArrowheads="1"/>
            </p:cNvSpPr>
            <p:nvPr/>
          </p:nvSpPr>
          <p:spPr bwMode="auto">
            <a:xfrm>
              <a:off x="-8" y="4114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8470" name="Rectangle 65"/>
            <p:cNvSpPr>
              <a:spLocks noChangeArrowheads="1"/>
            </p:cNvSpPr>
            <p:nvPr/>
          </p:nvSpPr>
          <p:spPr bwMode="auto">
            <a:xfrm>
              <a:off x="13" y="3808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8471" name="Rectangle 66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2" name="Rectangle 67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3" name="Rectangle 68"/>
            <p:cNvSpPr>
              <a:spLocks noChangeArrowheads="1"/>
            </p:cNvSpPr>
            <p:nvPr/>
          </p:nvSpPr>
          <p:spPr bwMode="auto">
            <a:xfrm>
              <a:off x="-5" y="4002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8474" name="Rectangle 69"/>
            <p:cNvSpPr>
              <a:spLocks noChangeArrowheads="1"/>
            </p:cNvSpPr>
            <p:nvPr/>
          </p:nvSpPr>
          <p:spPr bwMode="auto">
            <a:xfrm>
              <a:off x="3596" y="3712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8475" name="Rectangle 70"/>
            <p:cNvSpPr>
              <a:spLocks noChangeArrowheads="1"/>
            </p:cNvSpPr>
            <p:nvPr/>
          </p:nvSpPr>
          <p:spPr bwMode="auto">
            <a:xfrm>
              <a:off x="0" y="3710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8476" name="Rectangle 71"/>
            <p:cNvSpPr>
              <a:spLocks noChangeArrowheads="1"/>
            </p:cNvSpPr>
            <p:nvPr/>
          </p:nvSpPr>
          <p:spPr bwMode="auto">
            <a:xfrm>
              <a:off x="1769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7" name="Rectangle 72"/>
            <p:cNvSpPr>
              <a:spLocks noChangeArrowheads="1"/>
            </p:cNvSpPr>
            <p:nvPr/>
          </p:nvSpPr>
          <p:spPr bwMode="auto">
            <a:xfrm>
              <a:off x="1660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78" name="Rectangle 73"/>
            <p:cNvSpPr>
              <a:spLocks noChangeArrowheads="1"/>
            </p:cNvSpPr>
            <p:nvPr/>
          </p:nvSpPr>
          <p:spPr bwMode="auto">
            <a:xfrm>
              <a:off x="2869" y="3998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8479" name="Rectangle 74"/>
            <p:cNvSpPr>
              <a:spLocks noChangeArrowheads="1"/>
            </p:cNvSpPr>
            <p:nvPr/>
          </p:nvSpPr>
          <p:spPr bwMode="auto">
            <a:xfrm>
              <a:off x="1624" y="3998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8480" name="Rectangle 75"/>
            <p:cNvSpPr>
              <a:spLocks noChangeArrowheads="1"/>
            </p:cNvSpPr>
            <p:nvPr/>
          </p:nvSpPr>
          <p:spPr bwMode="auto">
            <a:xfrm>
              <a:off x="2277" y="3998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8481" name="Rectangle 76"/>
            <p:cNvSpPr>
              <a:spLocks noChangeArrowheads="1"/>
            </p:cNvSpPr>
            <p:nvPr/>
          </p:nvSpPr>
          <p:spPr bwMode="auto">
            <a:xfrm>
              <a:off x="45" y="373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2" name="Rectangle 77"/>
            <p:cNvSpPr>
              <a:spLocks noChangeArrowheads="1"/>
            </p:cNvSpPr>
            <p:nvPr/>
          </p:nvSpPr>
          <p:spPr bwMode="auto">
            <a:xfrm>
              <a:off x="45" y="4024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3" name="Rectangle 78"/>
            <p:cNvSpPr>
              <a:spLocks noChangeArrowheads="1"/>
            </p:cNvSpPr>
            <p:nvPr/>
          </p:nvSpPr>
          <p:spPr bwMode="auto">
            <a:xfrm>
              <a:off x="45" y="3736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4" name="Rectangle 79"/>
            <p:cNvSpPr>
              <a:spLocks noChangeArrowheads="1"/>
            </p:cNvSpPr>
            <p:nvPr/>
          </p:nvSpPr>
          <p:spPr bwMode="auto">
            <a:xfrm>
              <a:off x="45" y="4024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5" name="Rectangle 80"/>
            <p:cNvSpPr>
              <a:spLocks noChangeArrowheads="1"/>
            </p:cNvSpPr>
            <p:nvPr/>
          </p:nvSpPr>
          <p:spPr bwMode="auto">
            <a:xfrm>
              <a:off x="1433" y="3736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6" name="Rectangle 81"/>
            <p:cNvSpPr>
              <a:spLocks noChangeArrowheads="1"/>
            </p:cNvSpPr>
            <p:nvPr/>
          </p:nvSpPr>
          <p:spPr bwMode="auto">
            <a:xfrm>
              <a:off x="1621" y="4024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7" name="Rectangle 82"/>
            <p:cNvSpPr>
              <a:spLocks noChangeArrowheads="1"/>
            </p:cNvSpPr>
            <p:nvPr/>
          </p:nvSpPr>
          <p:spPr bwMode="auto">
            <a:xfrm>
              <a:off x="2304" y="4024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8" name="Rectangle 83"/>
            <p:cNvSpPr>
              <a:spLocks noChangeArrowheads="1"/>
            </p:cNvSpPr>
            <p:nvPr/>
          </p:nvSpPr>
          <p:spPr bwMode="auto">
            <a:xfrm>
              <a:off x="2907" y="4024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89" name="Rectangle 84"/>
            <p:cNvSpPr>
              <a:spLocks noChangeArrowheads="1"/>
            </p:cNvSpPr>
            <p:nvPr/>
          </p:nvSpPr>
          <p:spPr bwMode="auto">
            <a:xfrm>
              <a:off x="5221" y="4024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455" name="Line 87"/>
          <p:cNvSpPr>
            <a:spLocks noChangeShapeType="1"/>
          </p:cNvSpPr>
          <p:nvPr/>
        </p:nvSpPr>
        <p:spPr bwMode="auto">
          <a:xfrm flipH="1">
            <a:off x="5334000" y="2667000"/>
            <a:ext cx="13716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Rectangle 15"/>
          <p:cNvSpPr>
            <a:spLocks noChangeArrowheads="1"/>
          </p:cNvSpPr>
          <p:nvPr/>
        </p:nvSpPr>
        <p:spPr bwMode="auto">
          <a:xfrm>
            <a:off x="2501900" y="646747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2" name="Rectangle 16"/>
          <p:cNvSpPr>
            <a:spLocks noChangeArrowheads="1"/>
          </p:cNvSpPr>
          <p:nvPr/>
        </p:nvSpPr>
        <p:spPr bwMode="auto">
          <a:xfrm>
            <a:off x="3705225" y="647700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5" name="Rectangle 153"/>
          <p:cNvSpPr>
            <a:spLocks noChangeArrowheads="1"/>
          </p:cNvSpPr>
          <p:nvPr/>
        </p:nvSpPr>
        <p:spPr bwMode="auto">
          <a:xfrm>
            <a:off x="3511550" y="2540001"/>
            <a:ext cx="1547812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75000"/>
              </a:lnSpc>
            </a:pPr>
            <a:r>
              <a:rPr lang="en-US" sz="3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06A81 RACK 01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76250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1724 – C</a:t>
            </a:r>
            <a:b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 Narrow" pitchFamily="34" charset="0"/>
              </a:rPr>
              <a:t>MIXED LOAD Container</a:t>
            </a:r>
            <a:br>
              <a:rPr lang="en-US" b="1" dirty="0">
                <a:latin typeface="Arial Narrow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657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00150" y="5376863"/>
            <a:ext cx="6931257" cy="305212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954338" y="207963"/>
            <a:ext cx="3160712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>
                <a:latin typeface="Arial Narrow" pitchFamily="34" charset="0"/>
              </a:rPr>
              <a:t>DATA LAYOUT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5448531" y="4335463"/>
            <a:ext cx="1725152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70000"/>
              </a:lnSpc>
            </a:pPr>
            <a:r>
              <a:rPr lang="en-US" sz="4400" b="1">
                <a:latin typeface="Arial Narrow" pitchFamily="34" charset="0"/>
                <a:cs typeface="Times New Roman" pitchFamily="18" charset="0"/>
              </a:rPr>
              <a:t>MIXED</a:t>
            </a:r>
          </a:p>
          <a:p>
            <a:pPr algn="ctr" eaLnBrk="1" hangingPunct="1">
              <a:lnSpc>
                <a:spcPct val="70000"/>
              </a:lnSpc>
            </a:pPr>
            <a:r>
              <a:rPr lang="en-US" sz="4400" b="1">
                <a:latin typeface="Arial Narrow" pitchFamily="34" charset="0"/>
                <a:cs typeface="Times New Roman" pitchFamily="18" charset="0"/>
              </a:rPr>
              <a:t>LABEL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-12700" y="5797550"/>
            <a:ext cx="9196388" cy="958850"/>
            <a:chOff x="-8" y="3652"/>
            <a:chExt cx="5793" cy="604"/>
          </a:xfrm>
        </p:grpSpPr>
        <p:sp>
          <p:nvSpPr>
            <p:cNvPr id="20525" name="Rectangle 6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6" name="Rectangle 7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7" name="Rectangle 8"/>
            <p:cNvSpPr>
              <a:spLocks noChangeArrowheads="1"/>
            </p:cNvSpPr>
            <p:nvPr/>
          </p:nvSpPr>
          <p:spPr bwMode="auto">
            <a:xfrm>
              <a:off x="2288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8" name="Rectangle 9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9" name="Rectangle 10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0" name="Rectangle 11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1" name="Rectangle 12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2" name="Rectangle 13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3" name="Rectangle 14"/>
            <p:cNvSpPr>
              <a:spLocks noChangeArrowheads="1"/>
            </p:cNvSpPr>
            <p:nvPr/>
          </p:nvSpPr>
          <p:spPr bwMode="auto">
            <a:xfrm>
              <a:off x="5176" y="4020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23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0534" name="Rectangle 15"/>
            <p:cNvSpPr>
              <a:spLocks noChangeArrowheads="1"/>
            </p:cNvSpPr>
            <p:nvPr/>
          </p:nvSpPr>
          <p:spPr bwMode="auto">
            <a:xfrm>
              <a:off x="2872" y="3946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0535" name="Rectangle 16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0536" name="Rectangle 17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0537" name="Rectangle 18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0538" name="Rectangle 1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9" name="Rectangle 20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0" name="Rectangle 21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0541" name="Rectangle 22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0542" name="Rectangle 23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0543" name="Rectangle 24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4" name="Rectangle 25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5" name="Rectangle 26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0546" name="Rectangle 27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0547" name="Rectangle 28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0548" name="Rectangle 29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9" name="Rectangle 30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0" name="Rectangle 31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1" name="Rectangle 32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2" name="Rectangle 33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3" name="Rectangle 34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4" name="Rectangle 35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5" name="Rectangle 36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6" name="Rectangle 37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0486" name="Group 40"/>
          <p:cNvGrpSpPr>
            <a:grpSpLocks/>
          </p:cNvGrpSpPr>
          <p:nvPr/>
        </p:nvGrpSpPr>
        <p:grpSpPr bwMode="auto">
          <a:xfrm>
            <a:off x="1828800" y="1590675"/>
            <a:ext cx="5503863" cy="3667125"/>
            <a:chOff x="1152" y="1002"/>
            <a:chExt cx="3467" cy="2310"/>
          </a:xfrm>
        </p:grpSpPr>
        <p:sp>
          <p:nvSpPr>
            <p:cNvPr id="20487" name="Rectangle 41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8" name="Line 42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89" name="Line 43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0" name="Line 44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1" name="Line 45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2" name="Line 46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3" name="Line 47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Line 48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49"/>
            <p:cNvSpPr>
              <a:spLocks noChangeShapeType="1"/>
            </p:cNvSpPr>
            <p:nvPr/>
          </p:nvSpPr>
          <p:spPr bwMode="auto">
            <a:xfrm>
              <a:off x="3344" y="273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6" name="Text Box 50"/>
            <p:cNvSpPr txBox="1">
              <a:spLocks noChangeArrowheads="1"/>
            </p:cNvSpPr>
            <p:nvPr/>
          </p:nvSpPr>
          <p:spPr bwMode="auto">
            <a:xfrm>
              <a:off x="1441" y="112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20497" name="Text Box 51"/>
            <p:cNvSpPr txBox="1">
              <a:spLocks noChangeArrowheads="1"/>
            </p:cNvSpPr>
            <p:nvPr/>
          </p:nvSpPr>
          <p:spPr bwMode="auto">
            <a:xfrm>
              <a:off x="2626" y="112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20498" name="Text Box 52"/>
            <p:cNvSpPr txBox="1">
              <a:spLocks noChangeArrowheads="1"/>
            </p:cNvSpPr>
            <p:nvPr/>
          </p:nvSpPr>
          <p:spPr bwMode="auto">
            <a:xfrm>
              <a:off x="3864" y="1124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20499" name="Line 53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0" name="Line 54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1" name="Line 55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56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Line 57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4" name="Line 58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5" name="Line 59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6" name="Line 60"/>
            <p:cNvSpPr>
              <a:spLocks noChangeShapeType="1"/>
            </p:cNvSpPr>
            <p:nvPr/>
          </p:nvSpPr>
          <p:spPr bwMode="auto">
            <a:xfrm>
              <a:off x="3344" y="2736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7" name="Text Box 61"/>
            <p:cNvSpPr txBox="1">
              <a:spLocks noChangeArrowheads="1"/>
            </p:cNvSpPr>
            <p:nvPr/>
          </p:nvSpPr>
          <p:spPr bwMode="auto">
            <a:xfrm>
              <a:off x="1296" y="1152"/>
              <a:ext cx="5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FROM</a:t>
              </a:r>
            </a:p>
          </p:txBody>
        </p:sp>
        <p:sp>
          <p:nvSpPr>
            <p:cNvPr id="20508" name="Text Box 62"/>
            <p:cNvSpPr txBox="1">
              <a:spLocks noChangeArrowheads="1"/>
            </p:cNvSpPr>
            <p:nvPr/>
          </p:nvSpPr>
          <p:spPr bwMode="auto">
            <a:xfrm>
              <a:off x="2544" y="1152"/>
              <a:ext cx="3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TO</a:t>
              </a:r>
            </a:p>
          </p:txBody>
        </p:sp>
        <p:sp>
          <p:nvSpPr>
            <p:cNvPr id="20509" name="Text Box 63"/>
            <p:cNvSpPr txBox="1">
              <a:spLocks noChangeArrowheads="1"/>
            </p:cNvSpPr>
            <p:nvPr/>
          </p:nvSpPr>
          <p:spPr bwMode="auto">
            <a:xfrm>
              <a:off x="1820" y="2736"/>
              <a:ext cx="96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2D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BAR CODE</a:t>
              </a:r>
            </a:p>
          </p:txBody>
        </p:sp>
        <p:sp>
          <p:nvSpPr>
            <p:cNvPr id="20510" name="Text Box 64"/>
            <p:cNvSpPr txBox="1">
              <a:spLocks noChangeArrowheads="1"/>
            </p:cNvSpPr>
            <p:nvPr/>
          </p:nvSpPr>
          <p:spPr bwMode="auto">
            <a:xfrm>
              <a:off x="1583" y="2208"/>
              <a:ext cx="1582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5J LICENSE PLATE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1D BAR CODE</a:t>
              </a:r>
            </a:p>
          </p:txBody>
        </p:sp>
        <p:sp>
          <p:nvSpPr>
            <p:cNvPr id="20511" name="Text Box 65"/>
            <p:cNvSpPr txBox="1">
              <a:spLocks noChangeArrowheads="1"/>
            </p:cNvSpPr>
            <p:nvPr/>
          </p:nvSpPr>
          <p:spPr bwMode="auto">
            <a:xfrm>
              <a:off x="3644" y="2160"/>
              <a:ext cx="975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US" b="1">
                  <a:latin typeface="Arial Narrow" pitchFamily="34" charset="0"/>
                </a:rPr>
                <a:t>LOGISTICS</a:t>
              </a:r>
            </a:p>
            <a:p>
              <a:pPr algn="ctr" eaLnBrk="1" hangingPunct="1"/>
              <a:r>
                <a:rPr lang="en-US" b="1">
                  <a:latin typeface="Arial Narrow" pitchFamily="34" charset="0"/>
                </a:rPr>
                <a:t>DATA</a:t>
              </a:r>
            </a:p>
          </p:txBody>
        </p:sp>
        <p:sp>
          <p:nvSpPr>
            <p:cNvPr id="20512" name="Text Box 66"/>
            <p:cNvSpPr txBox="1">
              <a:spLocks noChangeArrowheads="1"/>
            </p:cNvSpPr>
            <p:nvPr/>
          </p:nvSpPr>
          <p:spPr bwMode="auto">
            <a:xfrm>
              <a:off x="2010" y="2869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20513" name="Text Box 67"/>
            <p:cNvSpPr txBox="1">
              <a:spLocks noChangeArrowheads="1"/>
            </p:cNvSpPr>
            <p:nvPr/>
          </p:nvSpPr>
          <p:spPr bwMode="auto">
            <a:xfrm>
              <a:off x="3841" y="2869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>
                <a:latin typeface="Arial Narrow" pitchFamily="34" charset="0"/>
              </a:endParaRPr>
            </a:p>
          </p:txBody>
        </p:sp>
        <p:sp>
          <p:nvSpPr>
            <p:cNvPr id="20514" name="Line 68"/>
            <p:cNvSpPr>
              <a:spLocks noChangeShapeType="1"/>
            </p:cNvSpPr>
            <p:nvPr/>
          </p:nvSpPr>
          <p:spPr bwMode="auto">
            <a:xfrm>
              <a:off x="2880" y="1584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5" name="Line 69"/>
            <p:cNvSpPr>
              <a:spLocks noChangeShapeType="1"/>
            </p:cNvSpPr>
            <p:nvPr/>
          </p:nvSpPr>
          <p:spPr bwMode="auto">
            <a:xfrm>
              <a:off x="2016" y="1584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70"/>
            <p:cNvSpPr>
              <a:spLocks noChangeShapeType="1"/>
            </p:cNvSpPr>
            <p:nvPr/>
          </p:nvSpPr>
          <p:spPr bwMode="auto">
            <a:xfrm>
              <a:off x="3744" y="1584"/>
              <a:ext cx="0" cy="5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Text Box 71"/>
            <p:cNvSpPr txBox="1">
              <a:spLocks noChangeArrowheads="1"/>
            </p:cNvSpPr>
            <p:nvPr/>
          </p:nvSpPr>
          <p:spPr bwMode="auto">
            <a:xfrm>
              <a:off x="1317" y="1632"/>
              <a:ext cx="5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A</a:t>
              </a:r>
            </a:p>
          </p:txBody>
        </p:sp>
        <p:sp>
          <p:nvSpPr>
            <p:cNvPr id="20518" name="Text Box 72"/>
            <p:cNvSpPr txBox="1">
              <a:spLocks noChangeArrowheads="1"/>
            </p:cNvSpPr>
            <p:nvPr/>
          </p:nvSpPr>
          <p:spPr bwMode="auto">
            <a:xfrm>
              <a:off x="2160" y="1632"/>
              <a:ext cx="5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B</a:t>
              </a:r>
            </a:p>
          </p:txBody>
        </p:sp>
        <p:sp>
          <p:nvSpPr>
            <p:cNvPr id="20519" name="Text Box 73"/>
            <p:cNvSpPr txBox="1">
              <a:spLocks noChangeArrowheads="1"/>
            </p:cNvSpPr>
            <p:nvPr/>
          </p:nvSpPr>
          <p:spPr bwMode="auto">
            <a:xfrm>
              <a:off x="3027" y="1632"/>
              <a:ext cx="5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C</a:t>
              </a:r>
            </a:p>
          </p:txBody>
        </p:sp>
        <p:sp>
          <p:nvSpPr>
            <p:cNvPr id="20520" name="Text Box 74"/>
            <p:cNvSpPr txBox="1">
              <a:spLocks noChangeArrowheads="1"/>
            </p:cNvSpPr>
            <p:nvPr/>
          </p:nvSpPr>
          <p:spPr bwMode="auto">
            <a:xfrm>
              <a:off x="3840" y="1632"/>
              <a:ext cx="5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D</a:t>
              </a:r>
            </a:p>
          </p:txBody>
        </p:sp>
        <p:sp>
          <p:nvSpPr>
            <p:cNvPr id="20521" name="Text Box 75"/>
            <p:cNvSpPr txBox="1">
              <a:spLocks noChangeArrowheads="1"/>
            </p:cNvSpPr>
            <p:nvPr/>
          </p:nvSpPr>
          <p:spPr bwMode="auto">
            <a:xfrm>
              <a:off x="1320" y="1896"/>
              <a:ext cx="50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E</a:t>
              </a:r>
            </a:p>
          </p:txBody>
        </p:sp>
        <p:sp>
          <p:nvSpPr>
            <p:cNvPr id="20522" name="Text Box 76"/>
            <p:cNvSpPr txBox="1">
              <a:spLocks noChangeArrowheads="1"/>
            </p:cNvSpPr>
            <p:nvPr/>
          </p:nvSpPr>
          <p:spPr bwMode="auto">
            <a:xfrm>
              <a:off x="2166" y="1896"/>
              <a:ext cx="49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F</a:t>
              </a:r>
            </a:p>
          </p:txBody>
        </p:sp>
        <p:sp>
          <p:nvSpPr>
            <p:cNvPr id="20523" name="Text Box 77"/>
            <p:cNvSpPr txBox="1">
              <a:spLocks noChangeArrowheads="1"/>
            </p:cNvSpPr>
            <p:nvPr/>
          </p:nvSpPr>
          <p:spPr bwMode="auto">
            <a:xfrm>
              <a:off x="3024" y="1896"/>
              <a:ext cx="513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G</a:t>
              </a:r>
            </a:p>
          </p:txBody>
        </p:sp>
        <p:sp>
          <p:nvSpPr>
            <p:cNvPr id="20524" name="Text Box 78"/>
            <p:cNvSpPr txBox="1">
              <a:spLocks noChangeArrowheads="1"/>
            </p:cNvSpPr>
            <p:nvPr/>
          </p:nvSpPr>
          <p:spPr bwMode="auto">
            <a:xfrm>
              <a:off x="3840" y="1896"/>
              <a:ext cx="50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600" b="1">
                  <a:latin typeface="Arial Narrow" pitchFamily="34" charset="0"/>
                </a:rPr>
                <a:t>PART H</a:t>
              </a: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8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8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2200275" y="4846638"/>
            <a:ext cx="5246688" cy="55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07950" indent="-10795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sz="2800">
                <a:latin typeface="Arial Narrow" pitchFamily="34" charset="0"/>
              </a:rPr>
              <a:t>*</a:t>
            </a:r>
            <a:r>
              <a:rPr lang="en-US" sz="1000">
                <a:latin typeface="Arial Narrow" pitchFamily="34" charset="0"/>
              </a:rPr>
              <a:t>This dimension based on nominal 0.38 mm  (0.015 in) Code 128 bar code license plate. The label provider   must ensure quiet zone requirement of  6.4 mm  (0.25 in ) is maintained.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212850" y="5376863"/>
            <a:ext cx="6931257" cy="305212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H="1">
            <a:off x="1219200" y="12239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990600" y="996950"/>
            <a:ext cx="3000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b="1">
                <a:latin typeface="Arial Narrow" pitchFamily="34" charset="0"/>
              </a:rPr>
              <a:t>0</a:t>
            </a:r>
          </a:p>
        </p:txBody>
      </p:sp>
      <p:sp>
        <p:nvSpPr>
          <p:cNvPr id="21510" name="Line 6"/>
          <p:cNvSpPr>
            <a:spLocks noChangeShapeType="1"/>
          </p:cNvSpPr>
          <p:nvPr/>
        </p:nvSpPr>
        <p:spPr bwMode="auto">
          <a:xfrm rot="16200000" flipH="1">
            <a:off x="1562100" y="8683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676400" y="233363"/>
            <a:ext cx="303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b="1">
                <a:latin typeface="Arial Narrow" pitchFamily="34" charset="0"/>
              </a:rPr>
              <a:t>0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 rot="-1574407">
            <a:off x="2817813" y="29097"/>
            <a:ext cx="895350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endParaRPr lang="en-US" sz="1200" b="1">
              <a:latin typeface="Arial Narrow" pitchFamily="34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38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(1.5 in)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 rot="-1751004">
            <a:off x="4978400" y="117475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96.5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(3.8 in)</a:t>
            </a:r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 rot="-1693709">
            <a:off x="3454400" y="471488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48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1.89 in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1828800" y="1223963"/>
            <a:ext cx="5486400" cy="3657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1828800" y="2139950"/>
            <a:ext cx="548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1828800" y="2595563"/>
            <a:ext cx="548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1828800" y="3052763"/>
            <a:ext cx="548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1828800" y="3967163"/>
            <a:ext cx="548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3200400" y="1214438"/>
            <a:ext cx="0" cy="927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334000" y="1219200"/>
            <a:ext cx="0" cy="91440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5773738" y="3052763"/>
            <a:ext cx="0" cy="917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5308600" y="3967163"/>
            <a:ext cx="0" cy="914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 rot="-1280610">
            <a:off x="5376863" y="355600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102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(4.02 in)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 rot="-930198">
            <a:off x="5770563" y="796925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106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(4.17 in)</a:t>
            </a:r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 flipH="1">
            <a:off x="1219200" y="21383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 flipH="1">
            <a:off x="1219200" y="25955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 flipH="1">
            <a:off x="1219200" y="30527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9" name="Line 25"/>
          <p:cNvSpPr>
            <a:spLocks noChangeShapeType="1"/>
          </p:cNvSpPr>
          <p:nvPr/>
        </p:nvSpPr>
        <p:spPr bwMode="auto">
          <a:xfrm flipH="1">
            <a:off x="1219200" y="3967163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609600" y="1909763"/>
            <a:ext cx="685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24.4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(1.0 in)</a:t>
            </a: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609600" y="2366963"/>
            <a:ext cx="685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38.1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(1.5 in)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609600" y="2897188"/>
            <a:ext cx="685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50.8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(2.0 in)</a:t>
            </a:r>
          </a:p>
        </p:txBody>
      </p:sp>
      <p:sp>
        <p:nvSpPr>
          <p:cNvPr id="21533" name="Text Box 29"/>
          <p:cNvSpPr txBox="1">
            <a:spLocks noChangeArrowheads="1"/>
          </p:cNvSpPr>
          <p:nvPr/>
        </p:nvSpPr>
        <p:spPr bwMode="auto">
          <a:xfrm>
            <a:off x="609600" y="3811588"/>
            <a:ext cx="6858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76.2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(3.0 in)</a:t>
            </a:r>
          </a:p>
        </p:txBody>
      </p:sp>
      <p:grpSp>
        <p:nvGrpSpPr>
          <p:cNvPr id="21534" name="Group 30"/>
          <p:cNvGrpSpPr>
            <a:grpSpLocks/>
          </p:cNvGrpSpPr>
          <p:nvPr/>
        </p:nvGrpSpPr>
        <p:grpSpPr bwMode="auto">
          <a:xfrm>
            <a:off x="3200400" y="385763"/>
            <a:ext cx="457200" cy="762000"/>
            <a:chOff x="1968" y="3504"/>
            <a:chExt cx="288" cy="480"/>
          </a:xfrm>
        </p:grpSpPr>
        <p:sp>
          <p:nvSpPr>
            <p:cNvPr id="21616" name="Line 31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7" name="Line 32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35" name="Group 33"/>
          <p:cNvGrpSpPr>
            <a:grpSpLocks/>
          </p:cNvGrpSpPr>
          <p:nvPr/>
        </p:nvGrpSpPr>
        <p:grpSpPr bwMode="auto">
          <a:xfrm>
            <a:off x="3556000" y="409575"/>
            <a:ext cx="457200" cy="762000"/>
            <a:chOff x="1968" y="3504"/>
            <a:chExt cx="288" cy="480"/>
          </a:xfrm>
        </p:grpSpPr>
        <p:sp>
          <p:nvSpPr>
            <p:cNvPr id="21614" name="Line 34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5" name="Line 35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36" name="Group 36"/>
          <p:cNvGrpSpPr>
            <a:grpSpLocks/>
          </p:cNvGrpSpPr>
          <p:nvPr/>
        </p:nvGrpSpPr>
        <p:grpSpPr bwMode="auto">
          <a:xfrm>
            <a:off x="5295900" y="309563"/>
            <a:ext cx="457200" cy="850900"/>
            <a:chOff x="1968" y="3504"/>
            <a:chExt cx="288" cy="480"/>
          </a:xfrm>
        </p:grpSpPr>
        <p:sp>
          <p:nvSpPr>
            <p:cNvPr id="21612" name="Line 37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3" name="Line 38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37" name="Group 39"/>
          <p:cNvGrpSpPr>
            <a:grpSpLocks/>
          </p:cNvGrpSpPr>
          <p:nvPr/>
        </p:nvGrpSpPr>
        <p:grpSpPr bwMode="auto">
          <a:xfrm>
            <a:off x="5638800" y="603250"/>
            <a:ext cx="457200" cy="582613"/>
            <a:chOff x="1968" y="3504"/>
            <a:chExt cx="288" cy="480"/>
          </a:xfrm>
        </p:grpSpPr>
        <p:sp>
          <p:nvSpPr>
            <p:cNvPr id="21610" name="Line 40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11" name="Line 41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38" name="Group 42"/>
          <p:cNvGrpSpPr>
            <a:grpSpLocks/>
          </p:cNvGrpSpPr>
          <p:nvPr/>
        </p:nvGrpSpPr>
        <p:grpSpPr bwMode="auto">
          <a:xfrm>
            <a:off x="5765800" y="811213"/>
            <a:ext cx="457200" cy="349250"/>
            <a:chOff x="1968" y="3504"/>
            <a:chExt cx="288" cy="480"/>
          </a:xfrm>
        </p:grpSpPr>
        <p:sp>
          <p:nvSpPr>
            <p:cNvPr id="21608" name="Line 43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609" name="Line 44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39" name="Line 45"/>
          <p:cNvSpPr>
            <a:spLocks noChangeShapeType="1"/>
          </p:cNvSpPr>
          <p:nvPr/>
        </p:nvSpPr>
        <p:spPr bwMode="auto">
          <a:xfrm>
            <a:off x="5770563" y="1311275"/>
            <a:ext cx="0" cy="16478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0" name="Line 46"/>
          <p:cNvSpPr>
            <a:spLocks noChangeShapeType="1"/>
          </p:cNvSpPr>
          <p:nvPr/>
        </p:nvSpPr>
        <p:spPr bwMode="auto">
          <a:xfrm>
            <a:off x="5641975" y="1311275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1" name="Line 47"/>
          <p:cNvSpPr>
            <a:spLocks noChangeShapeType="1"/>
          </p:cNvSpPr>
          <p:nvPr/>
        </p:nvSpPr>
        <p:spPr bwMode="auto">
          <a:xfrm>
            <a:off x="3556000" y="1323975"/>
            <a:ext cx="0" cy="7334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2" name="Line 48"/>
          <p:cNvSpPr>
            <a:spLocks noChangeShapeType="1"/>
          </p:cNvSpPr>
          <p:nvPr/>
        </p:nvSpPr>
        <p:spPr bwMode="auto">
          <a:xfrm>
            <a:off x="5307013" y="2263775"/>
            <a:ext cx="0" cy="17033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43" name="Text Box 49"/>
          <p:cNvSpPr txBox="1">
            <a:spLocks noChangeArrowheads="1"/>
          </p:cNvSpPr>
          <p:nvPr/>
        </p:nvSpPr>
        <p:spPr bwMode="auto">
          <a:xfrm>
            <a:off x="6334125" y="558800"/>
            <a:ext cx="314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b="1">
                <a:latin typeface="Arial Narrow" pitchFamily="34" charset="0"/>
              </a:rPr>
              <a:t>*</a:t>
            </a:r>
          </a:p>
        </p:txBody>
      </p:sp>
      <p:sp>
        <p:nvSpPr>
          <p:cNvPr id="21544" name="Text Box 50"/>
          <p:cNvSpPr txBox="1">
            <a:spLocks noChangeArrowheads="1"/>
          </p:cNvSpPr>
          <p:nvPr/>
        </p:nvSpPr>
        <p:spPr bwMode="auto">
          <a:xfrm>
            <a:off x="2379663" y="1482725"/>
            <a:ext cx="7350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A1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FROM</a:t>
            </a:r>
          </a:p>
        </p:txBody>
      </p:sp>
      <p:sp>
        <p:nvSpPr>
          <p:cNvPr id="21545" name="Text Box 51"/>
          <p:cNvSpPr txBox="1">
            <a:spLocks noChangeArrowheads="1"/>
          </p:cNvSpPr>
          <p:nvPr/>
        </p:nvSpPr>
        <p:spPr bwMode="auto">
          <a:xfrm>
            <a:off x="4168775" y="1482725"/>
            <a:ext cx="444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800" b="1">
                <a:latin typeface="Arial Narrow" pitchFamily="34" charset="0"/>
              </a:rPr>
              <a:t>A2</a:t>
            </a:r>
          </a:p>
          <a:p>
            <a:pPr eaLnBrk="1" hangingPunct="1"/>
            <a:r>
              <a:rPr lang="en-US" sz="1800" b="1">
                <a:latin typeface="Arial Narrow" pitchFamily="34" charset="0"/>
              </a:rPr>
              <a:t>TO</a:t>
            </a:r>
          </a:p>
        </p:txBody>
      </p:sp>
      <p:sp>
        <p:nvSpPr>
          <p:cNvPr id="21546" name="Text Box 52"/>
          <p:cNvSpPr txBox="1">
            <a:spLocks noChangeArrowheads="1"/>
          </p:cNvSpPr>
          <p:nvPr/>
        </p:nvSpPr>
        <p:spPr bwMode="auto">
          <a:xfrm>
            <a:off x="2949141" y="3948113"/>
            <a:ext cx="1534394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E1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2D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BAR CODE</a:t>
            </a:r>
          </a:p>
        </p:txBody>
      </p:sp>
      <p:sp>
        <p:nvSpPr>
          <p:cNvPr id="21547" name="Text Box 53"/>
          <p:cNvSpPr txBox="1">
            <a:spLocks noChangeArrowheads="1"/>
          </p:cNvSpPr>
          <p:nvPr/>
        </p:nvSpPr>
        <p:spPr bwMode="auto">
          <a:xfrm>
            <a:off x="2365375" y="21113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b="1">
              <a:latin typeface="Arial Narrow" pitchFamily="34" charset="0"/>
            </a:endParaRPr>
          </a:p>
        </p:txBody>
      </p:sp>
      <p:sp>
        <p:nvSpPr>
          <p:cNvPr id="21548" name="Text Box 54"/>
          <p:cNvSpPr txBox="1">
            <a:spLocks noChangeArrowheads="1"/>
          </p:cNvSpPr>
          <p:nvPr/>
        </p:nvSpPr>
        <p:spPr bwMode="auto">
          <a:xfrm>
            <a:off x="6046788" y="21113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b="1">
              <a:latin typeface="Arial Narrow" pitchFamily="34" charset="0"/>
            </a:endParaRPr>
          </a:p>
        </p:txBody>
      </p:sp>
      <p:sp>
        <p:nvSpPr>
          <p:cNvPr id="21549" name="Text Box 55"/>
          <p:cNvSpPr txBox="1">
            <a:spLocks noChangeArrowheads="1"/>
          </p:cNvSpPr>
          <p:nvPr/>
        </p:nvSpPr>
        <p:spPr bwMode="auto">
          <a:xfrm>
            <a:off x="2893235" y="3048000"/>
            <a:ext cx="2511393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D1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5J LICENSE PLATE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1D BAR CODE</a:t>
            </a:r>
          </a:p>
        </p:txBody>
      </p:sp>
      <p:sp>
        <p:nvSpPr>
          <p:cNvPr id="21550" name="Text Box 56"/>
          <p:cNvSpPr txBox="1">
            <a:spLocks noChangeArrowheads="1"/>
          </p:cNvSpPr>
          <p:nvPr/>
        </p:nvSpPr>
        <p:spPr bwMode="auto">
          <a:xfrm>
            <a:off x="5784354" y="3048000"/>
            <a:ext cx="154721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D2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LOGISTICS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b="1">
                <a:latin typeface="Arial Narrow" pitchFamily="34" charset="0"/>
              </a:rPr>
              <a:t>DATA</a:t>
            </a:r>
          </a:p>
        </p:txBody>
      </p:sp>
      <p:sp>
        <p:nvSpPr>
          <p:cNvPr id="21551" name="Text Box 57"/>
          <p:cNvSpPr txBox="1">
            <a:spLocks noChangeArrowheads="1"/>
          </p:cNvSpPr>
          <p:nvPr/>
        </p:nvSpPr>
        <p:spPr bwMode="auto">
          <a:xfrm>
            <a:off x="3190875" y="41783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b="1">
              <a:latin typeface="Arial Narrow" pitchFamily="34" charset="0"/>
            </a:endParaRPr>
          </a:p>
        </p:txBody>
      </p:sp>
      <p:sp>
        <p:nvSpPr>
          <p:cNvPr id="21552" name="Text Box 58"/>
          <p:cNvSpPr txBox="1">
            <a:spLocks noChangeArrowheads="1"/>
          </p:cNvSpPr>
          <p:nvPr/>
        </p:nvSpPr>
        <p:spPr bwMode="auto">
          <a:xfrm>
            <a:off x="6097588" y="41783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b="1">
              <a:latin typeface="Arial Narrow" pitchFamily="34" charset="0"/>
            </a:endParaRPr>
          </a:p>
        </p:txBody>
      </p:sp>
      <p:sp>
        <p:nvSpPr>
          <p:cNvPr id="21553" name="Text Box 59"/>
          <p:cNvSpPr txBox="1">
            <a:spLocks noChangeArrowheads="1"/>
          </p:cNvSpPr>
          <p:nvPr/>
        </p:nvSpPr>
        <p:spPr bwMode="auto">
          <a:xfrm>
            <a:off x="5491757" y="3970338"/>
            <a:ext cx="1649811" cy="104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70000"/>
              </a:lnSpc>
            </a:pPr>
            <a:r>
              <a:rPr lang="en-US" sz="4400" b="1">
                <a:latin typeface="Arial Narrow" pitchFamily="34" charset="0"/>
              </a:rPr>
              <a:t>MIXED</a:t>
            </a:r>
          </a:p>
          <a:p>
            <a:pPr algn="ctr">
              <a:lnSpc>
                <a:spcPct val="70000"/>
              </a:lnSpc>
            </a:pPr>
            <a:r>
              <a:rPr lang="en-US" sz="4400" b="1">
                <a:latin typeface="Arial Narrow" pitchFamily="34" charset="0"/>
              </a:rPr>
              <a:t>LOAD</a:t>
            </a:r>
          </a:p>
        </p:txBody>
      </p:sp>
      <p:grpSp>
        <p:nvGrpSpPr>
          <p:cNvPr id="21554" name="Group 60"/>
          <p:cNvGrpSpPr>
            <a:grpSpLocks/>
          </p:cNvGrpSpPr>
          <p:nvPr/>
        </p:nvGrpSpPr>
        <p:grpSpPr bwMode="auto">
          <a:xfrm>
            <a:off x="0" y="5797550"/>
            <a:ext cx="9182100" cy="958850"/>
            <a:chOff x="0" y="3652"/>
            <a:chExt cx="5784" cy="604"/>
          </a:xfrm>
        </p:grpSpPr>
        <p:sp>
          <p:nvSpPr>
            <p:cNvPr id="21574" name="Rectangle 61"/>
            <p:cNvSpPr>
              <a:spLocks noChangeArrowheads="1"/>
            </p:cNvSpPr>
            <p:nvPr/>
          </p:nvSpPr>
          <p:spPr bwMode="auto">
            <a:xfrm>
              <a:off x="440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5" name="Rectangle 62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6" name="Rectangle 63"/>
            <p:cNvSpPr>
              <a:spLocks noChangeArrowheads="1"/>
            </p:cNvSpPr>
            <p:nvPr/>
          </p:nvSpPr>
          <p:spPr bwMode="auto">
            <a:xfrm>
              <a:off x="2296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7" name="Rectangle 64"/>
            <p:cNvSpPr>
              <a:spLocks noChangeArrowheads="1"/>
            </p:cNvSpPr>
            <p:nvPr/>
          </p:nvSpPr>
          <p:spPr bwMode="auto">
            <a:xfrm>
              <a:off x="1984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8" name="Rectangle 65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79" name="Rectangle 66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0" name="Rectangle 67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1" name="Rectangle 68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2" name="Rectangle 69"/>
            <p:cNvSpPr>
              <a:spLocks noChangeArrowheads="1"/>
            </p:cNvSpPr>
            <p:nvPr/>
          </p:nvSpPr>
          <p:spPr bwMode="auto">
            <a:xfrm>
              <a:off x="5175" y="4009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24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1583" name="Rectangle 70"/>
            <p:cNvSpPr>
              <a:spLocks noChangeArrowheads="1"/>
            </p:cNvSpPr>
            <p:nvPr/>
          </p:nvSpPr>
          <p:spPr bwMode="auto">
            <a:xfrm>
              <a:off x="2880" y="3946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1584" name="Rectangle 71"/>
            <p:cNvSpPr>
              <a:spLocks noChangeArrowheads="1"/>
            </p:cNvSpPr>
            <p:nvPr/>
          </p:nvSpPr>
          <p:spPr bwMode="auto">
            <a:xfrm>
              <a:off x="1474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1585" name="Rectangle 72"/>
            <p:cNvSpPr>
              <a:spLocks noChangeArrowheads="1"/>
            </p:cNvSpPr>
            <p:nvPr/>
          </p:nvSpPr>
          <p:spPr bwMode="auto">
            <a:xfrm>
              <a:off x="0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1586" name="Rectangle 73"/>
            <p:cNvSpPr>
              <a:spLocks noChangeArrowheads="1"/>
            </p:cNvSpPr>
            <p:nvPr/>
          </p:nvSpPr>
          <p:spPr bwMode="auto">
            <a:xfrm>
              <a:off x="21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1587" name="Rectangle 74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8" name="Rectangle 75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89" name="Rectangle 76"/>
            <p:cNvSpPr>
              <a:spLocks noChangeArrowheads="1"/>
            </p:cNvSpPr>
            <p:nvPr/>
          </p:nvSpPr>
          <p:spPr bwMode="auto">
            <a:xfrm>
              <a:off x="3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1590" name="Rectangle 77"/>
            <p:cNvSpPr>
              <a:spLocks noChangeArrowheads="1"/>
            </p:cNvSpPr>
            <p:nvPr/>
          </p:nvSpPr>
          <p:spPr bwMode="auto">
            <a:xfrm>
              <a:off x="3604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1591" name="Rectangle 78"/>
            <p:cNvSpPr>
              <a:spLocks noChangeArrowheads="1"/>
            </p:cNvSpPr>
            <p:nvPr/>
          </p:nvSpPr>
          <p:spPr bwMode="auto">
            <a:xfrm>
              <a:off x="8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1592" name="Rectangle 79"/>
            <p:cNvSpPr>
              <a:spLocks noChangeArrowheads="1"/>
            </p:cNvSpPr>
            <p:nvPr/>
          </p:nvSpPr>
          <p:spPr bwMode="auto">
            <a:xfrm>
              <a:off x="1777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3" name="Rectangle 80"/>
            <p:cNvSpPr>
              <a:spLocks noChangeArrowheads="1"/>
            </p:cNvSpPr>
            <p:nvPr/>
          </p:nvSpPr>
          <p:spPr bwMode="auto">
            <a:xfrm>
              <a:off x="1668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4" name="Rectangle 81"/>
            <p:cNvSpPr>
              <a:spLocks noChangeArrowheads="1"/>
            </p:cNvSpPr>
            <p:nvPr/>
          </p:nvSpPr>
          <p:spPr bwMode="auto">
            <a:xfrm>
              <a:off x="2877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1595" name="Rectangle 82"/>
            <p:cNvSpPr>
              <a:spLocks noChangeArrowheads="1"/>
            </p:cNvSpPr>
            <p:nvPr/>
          </p:nvSpPr>
          <p:spPr bwMode="auto">
            <a:xfrm>
              <a:off x="1632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1596" name="Rectangle 83"/>
            <p:cNvSpPr>
              <a:spLocks noChangeArrowheads="1"/>
            </p:cNvSpPr>
            <p:nvPr/>
          </p:nvSpPr>
          <p:spPr bwMode="auto">
            <a:xfrm>
              <a:off x="2285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1597" name="Rectangle 84"/>
            <p:cNvSpPr>
              <a:spLocks noChangeArrowheads="1"/>
            </p:cNvSpPr>
            <p:nvPr/>
          </p:nvSpPr>
          <p:spPr bwMode="auto">
            <a:xfrm>
              <a:off x="53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8" name="Rectangle 85"/>
            <p:cNvSpPr>
              <a:spLocks noChangeArrowheads="1"/>
            </p:cNvSpPr>
            <p:nvPr/>
          </p:nvSpPr>
          <p:spPr bwMode="auto">
            <a:xfrm>
              <a:off x="53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99" name="Rectangle 86"/>
            <p:cNvSpPr>
              <a:spLocks noChangeArrowheads="1"/>
            </p:cNvSpPr>
            <p:nvPr/>
          </p:nvSpPr>
          <p:spPr bwMode="auto">
            <a:xfrm>
              <a:off x="53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0" name="Rectangle 87"/>
            <p:cNvSpPr>
              <a:spLocks noChangeArrowheads="1"/>
            </p:cNvSpPr>
            <p:nvPr/>
          </p:nvSpPr>
          <p:spPr bwMode="auto">
            <a:xfrm>
              <a:off x="53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1" name="Rectangle 88"/>
            <p:cNvSpPr>
              <a:spLocks noChangeArrowheads="1"/>
            </p:cNvSpPr>
            <p:nvPr/>
          </p:nvSpPr>
          <p:spPr bwMode="auto">
            <a:xfrm>
              <a:off x="1441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2" name="Rectangle 89"/>
            <p:cNvSpPr>
              <a:spLocks noChangeArrowheads="1"/>
            </p:cNvSpPr>
            <p:nvPr/>
          </p:nvSpPr>
          <p:spPr bwMode="auto">
            <a:xfrm>
              <a:off x="1629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3" name="Rectangle 90"/>
            <p:cNvSpPr>
              <a:spLocks noChangeArrowheads="1"/>
            </p:cNvSpPr>
            <p:nvPr/>
          </p:nvSpPr>
          <p:spPr bwMode="auto">
            <a:xfrm>
              <a:off x="2312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4" name="Rectangle 91"/>
            <p:cNvSpPr>
              <a:spLocks noChangeArrowheads="1"/>
            </p:cNvSpPr>
            <p:nvPr/>
          </p:nvSpPr>
          <p:spPr bwMode="auto">
            <a:xfrm>
              <a:off x="2915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05" name="Rectangle 92"/>
            <p:cNvSpPr>
              <a:spLocks noChangeArrowheads="1"/>
            </p:cNvSpPr>
            <p:nvPr/>
          </p:nvSpPr>
          <p:spPr bwMode="auto">
            <a:xfrm>
              <a:off x="5229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555" name="Line 95"/>
          <p:cNvSpPr>
            <a:spLocks noChangeShapeType="1"/>
          </p:cNvSpPr>
          <p:nvPr/>
        </p:nvSpPr>
        <p:spPr bwMode="auto">
          <a:xfrm>
            <a:off x="4572000" y="21463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6" name="Line 96"/>
          <p:cNvSpPr>
            <a:spLocks noChangeShapeType="1"/>
          </p:cNvSpPr>
          <p:nvPr/>
        </p:nvSpPr>
        <p:spPr bwMode="auto">
          <a:xfrm>
            <a:off x="3200400" y="21463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7" name="Line 97"/>
          <p:cNvSpPr>
            <a:spLocks noChangeShapeType="1"/>
          </p:cNvSpPr>
          <p:nvPr/>
        </p:nvSpPr>
        <p:spPr bwMode="auto">
          <a:xfrm>
            <a:off x="5943600" y="21463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58" name="Text Box 98"/>
          <p:cNvSpPr txBox="1">
            <a:spLocks noChangeArrowheads="1"/>
          </p:cNvSpPr>
          <p:nvPr/>
        </p:nvSpPr>
        <p:spPr bwMode="auto">
          <a:xfrm>
            <a:off x="2090738" y="2222500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A</a:t>
            </a:r>
          </a:p>
        </p:txBody>
      </p:sp>
      <p:sp>
        <p:nvSpPr>
          <p:cNvPr id="21559" name="Text Box 99"/>
          <p:cNvSpPr txBox="1">
            <a:spLocks noChangeArrowheads="1"/>
          </p:cNvSpPr>
          <p:nvPr/>
        </p:nvSpPr>
        <p:spPr bwMode="auto">
          <a:xfrm>
            <a:off x="3429000" y="2222500"/>
            <a:ext cx="804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B</a:t>
            </a:r>
          </a:p>
        </p:txBody>
      </p:sp>
      <p:sp>
        <p:nvSpPr>
          <p:cNvPr id="21560" name="Text Box 100"/>
          <p:cNvSpPr txBox="1">
            <a:spLocks noChangeArrowheads="1"/>
          </p:cNvSpPr>
          <p:nvPr/>
        </p:nvSpPr>
        <p:spPr bwMode="auto">
          <a:xfrm>
            <a:off x="4805363" y="2222500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C</a:t>
            </a:r>
          </a:p>
        </p:txBody>
      </p:sp>
      <p:sp>
        <p:nvSpPr>
          <p:cNvPr id="21561" name="Text Box 101"/>
          <p:cNvSpPr txBox="1">
            <a:spLocks noChangeArrowheads="1"/>
          </p:cNvSpPr>
          <p:nvPr/>
        </p:nvSpPr>
        <p:spPr bwMode="auto">
          <a:xfrm>
            <a:off x="6096000" y="2222500"/>
            <a:ext cx="804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D</a:t>
            </a:r>
          </a:p>
        </p:txBody>
      </p:sp>
      <p:sp>
        <p:nvSpPr>
          <p:cNvPr id="21562" name="Text Box 102"/>
          <p:cNvSpPr txBox="1">
            <a:spLocks noChangeArrowheads="1"/>
          </p:cNvSpPr>
          <p:nvPr/>
        </p:nvSpPr>
        <p:spPr bwMode="auto">
          <a:xfrm>
            <a:off x="2095500" y="2641600"/>
            <a:ext cx="795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E</a:t>
            </a:r>
          </a:p>
        </p:txBody>
      </p:sp>
      <p:sp>
        <p:nvSpPr>
          <p:cNvPr id="21563" name="Text Box 103"/>
          <p:cNvSpPr txBox="1">
            <a:spLocks noChangeArrowheads="1"/>
          </p:cNvSpPr>
          <p:nvPr/>
        </p:nvSpPr>
        <p:spPr bwMode="auto">
          <a:xfrm>
            <a:off x="3438525" y="2641600"/>
            <a:ext cx="785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F</a:t>
            </a:r>
          </a:p>
        </p:txBody>
      </p:sp>
      <p:sp>
        <p:nvSpPr>
          <p:cNvPr id="21564" name="Text Box 104"/>
          <p:cNvSpPr txBox="1">
            <a:spLocks noChangeArrowheads="1"/>
          </p:cNvSpPr>
          <p:nvPr/>
        </p:nvSpPr>
        <p:spPr bwMode="auto">
          <a:xfrm>
            <a:off x="4800600" y="2641600"/>
            <a:ext cx="814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G</a:t>
            </a:r>
          </a:p>
        </p:txBody>
      </p:sp>
      <p:sp>
        <p:nvSpPr>
          <p:cNvPr id="21565" name="Text Box 105"/>
          <p:cNvSpPr txBox="1">
            <a:spLocks noChangeArrowheads="1"/>
          </p:cNvSpPr>
          <p:nvPr/>
        </p:nvSpPr>
        <p:spPr bwMode="auto">
          <a:xfrm>
            <a:off x="6096000" y="2641600"/>
            <a:ext cx="804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600" b="1">
                <a:latin typeface="Arial Narrow" pitchFamily="34" charset="0"/>
              </a:rPr>
              <a:t>PART H</a:t>
            </a:r>
          </a:p>
        </p:txBody>
      </p:sp>
      <p:sp>
        <p:nvSpPr>
          <p:cNvPr id="21566" name="Line 106"/>
          <p:cNvSpPr>
            <a:spLocks noChangeShapeType="1"/>
          </p:cNvSpPr>
          <p:nvPr/>
        </p:nvSpPr>
        <p:spPr bwMode="auto">
          <a:xfrm>
            <a:off x="4572000" y="1295400"/>
            <a:ext cx="0" cy="7334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567" name="Group 107"/>
          <p:cNvGrpSpPr>
            <a:grpSpLocks/>
          </p:cNvGrpSpPr>
          <p:nvPr/>
        </p:nvGrpSpPr>
        <p:grpSpPr bwMode="auto">
          <a:xfrm>
            <a:off x="4572000" y="381000"/>
            <a:ext cx="457200" cy="762000"/>
            <a:chOff x="1968" y="3504"/>
            <a:chExt cx="288" cy="480"/>
          </a:xfrm>
        </p:grpSpPr>
        <p:sp>
          <p:nvSpPr>
            <p:cNvPr id="21572" name="Line 108"/>
            <p:cNvSpPr>
              <a:spLocks noChangeShapeType="1"/>
            </p:cNvSpPr>
            <p:nvPr/>
          </p:nvSpPr>
          <p:spPr bwMode="auto">
            <a:xfrm rot="16200000" flipH="1">
              <a:off x="1800" y="38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73" name="Line 109"/>
            <p:cNvSpPr>
              <a:spLocks noChangeShapeType="1"/>
            </p:cNvSpPr>
            <p:nvPr/>
          </p:nvSpPr>
          <p:spPr bwMode="auto">
            <a:xfrm flipV="1">
              <a:off x="1968" y="3504"/>
              <a:ext cx="28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68" name="Text Box 110"/>
          <p:cNvSpPr txBox="1">
            <a:spLocks noChangeArrowheads="1"/>
          </p:cNvSpPr>
          <p:nvPr/>
        </p:nvSpPr>
        <p:spPr bwMode="auto">
          <a:xfrm rot="-1693709">
            <a:off x="4292600" y="165100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73.2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1.5 IN</a:t>
            </a:r>
          </a:p>
        </p:txBody>
      </p:sp>
      <p:sp>
        <p:nvSpPr>
          <p:cNvPr id="21569" name="Line 111"/>
          <p:cNvSpPr>
            <a:spLocks noChangeShapeType="1"/>
          </p:cNvSpPr>
          <p:nvPr/>
        </p:nvSpPr>
        <p:spPr bwMode="auto">
          <a:xfrm>
            <a:off x="5943600" y="1295400"/>
            <a:ext cx="0" cy="733425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0" name="Line 112"/>
          <p:cNvSpPr>
            <a:spLocks noChangeShapeType="1"/>
          </p:cNvSpPr>
          <p:nvPr/>
        </p:nvSpPr>
        <p:spPr bwMode="auto">
          <a:xfrm flipV="1">
            <a:off x="5943600" y="914400"/>
            <a:ext cx="11430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71" name="Text Box 113"/>
          <p:cNvSpPr txBox="1">
            <a:spLocks noChangeArrowheads="1"/>
          </p:cNvSpPr>
          <p:nvPr/>
        </p:nvSpPr>
        <p:spPr bwMode="auto">
          <a:xfrm rot="-1205586">
            <a:off x="6553200" y="609600"/>
            <a:ext cx="8382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109.8 mm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4.5 IN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115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16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1765300" y="1574800"/>
            <a:ext cx="5630863" cy="3789363"/>
            <a:chOff x="1112" y="992"/>
            <a:chExt cx="3547" cy="2387"/>
          </a:xfrm>
        </p:grpSpPr>
        <p:sp>
          <p:nvSpPr>
            <p:cNvPr id="22579" name="Rectangle 3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0" name="Line 4"/>
            <p:cNvSpPr>
              <a:spLocks noChangeShapeType="1"/>
            </p:cNvSpPr>
            <p:nvPr/>
          </p:nvSpPr>
          <p:spPr bwMode="auto">
            <a:xfrm>
              <a:off x="1152" y="1591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1" name="Line 5"/>
            <p:cNvSpPr>
              <a:spLocks noChangeShapeType="1"/>
            </p:cNvSpPr>
            <p:nvPr/>
          </p:nvSpPr>
          <p:spPr bwMode="auto">
            <a:xfrm>
              <a:off x="1152" y="1878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Line 6"/>
            <p:cNvSpPr>
              <a:spLocks noChangeShapeType="1"/>
            </p:cNvSpPr>
            <p:nvPr/>
          </p:nvSpPr>
          <p:spPr bwMode="auto">
            <a:xfrm>
              <a:off x="1152" y="216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3" name="Line 7"/>
            <p:cNvSpPr>
              <a:spLocks noChangeShapeType="1"/>
            </p:cNvSpPr>
            <p:nvPr/>
          </p:nvSpPr>
          <p:spPr bwMode="auto">
            <a:xfrm>
              <a:off x="1152" y="274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4" name="Line 8"/>
            <p:cNvSpPr>
              <a:spLocks noChangeShapeType="1"/>
            </p:cNvSpPr>
            <p:nvPr/>
          </p:nvSpPr>
          <p:spPr bwMode="auto">
            <a:xfrm>
              <a:off x="2016" y="1008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5" name="Line 9"/>
            <p:cNvSpPr>
              <a:spLocks noChangeShapeType="1"/>
            </p:cNvSpPr>
            <p:nvPr/>
          </p:nvSpPr>
          <p:spPr bwMode="auto">
            <a:xfrm>
              <a:off x="3339" y="1016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6" name="Line 10"/>
            <p:cNvSpPr>
              <a:spLocks noChangeShapeType="1"/>
            </p:cNvSpPr>
            <p:nvPr/>
          </p:nvSpPr>
          <p:spPr bwMode="auto">
            <a:xfrm>
              <a:off x="3637" y="2166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7" name="Line 11"/>
            <p:cNvSpPr>
              <a:spLocks noChangeShapeType="1"/>
            </p:cNvSpPr>
            <p:nvPr/>
          </p:nvSpPr>
          <p:spPr bwMode="auto">
            <a:xfrm>
              <a:off x="3344" y="2742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8" name="Line 12"/>
            <p:cNvSpPr>
              <a:spLocks noChangeShapeType="1"/>
            </p:cNvSpPr>
            <p:nvPr/>
          </p:nvSpPr>
          <p:spPr bwMode="auto">
            <a:xfrm>
              <a:off x="2016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Line 13"/>
            <p:cNvSpPr>
              <a:spLocks noChangeShapeType="1"/>
            </p:cNvSpPr>
            <p:nvPr/>
          </p:nvSpPr>
          <p:spPr bwMode="auto">
            <a:xfrm>
              <a:off x="3744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0" name="Text Box 14"/>
            <p:cNvSpPr txBox="1">
              <a:spLocks noChangeArrowheads="1"/>
            </p:cNvSpPr>
            <p:nvPr/>
          </p:nvSpPr>
          <p:spPr bwMode="auto">
            <a:xfrm>
              <a:off x="1152" y="992"/>
              <a:ext cx="905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PHONE    CONTACT    #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MADE IN/ASSENBLED IN</a:t>
              </a:r>
            </a:p>
          </p:txBody>
        </p:sp>
        <p:sp>
          <p:nvSpPr>
            <p:cNvPr id="22591" name="Text Box 15"/>
            <p:cNvSpPr txBox="1">
              <a:spLocks noChangeArrowheads="1"/>
            </p:cNvSpPr>
            <p:nvPr/>
          </p:nvSpPr>
          <p:spPr bwMode="auto">
            <a:xfrm>
              <a:off x="1976" y="992"/>
              <a:ext cx="1386" cy="4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 dirty="0">
                  <a:latin typeface="Arial Narrow" pitchFamily="34" charset="0"/>
                </a:rPr>
                <a:t>TO:</a:t>
              </a:r>
            </a:p>
            <a:p>
              <a:pPr eaLnBrk="1" hangingPunct="1">
                <a:lnSpc>
                  <a:spcPct val="75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1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2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3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DOCK</a:t>
              </a:r>
              <a:r>
                <a:rPr lang="en-US" sz="800" b="1" dirty="0">
                  <a:latin typeface="Arial Narrow" pitchFamily="34" charset="0"/>
                </a:rPr>
                <a:t>:</a:t>
              </a:r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22592" name="Text Box 16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 dirty="0">
                  <a:latin typeface="Arial Narrow" pitchFamily="34" charset="0"/>
                  <a:cs typeface="Times New Roman" pitchFamily="18" charset="0"/>
                </a:rPr>
                <a:t>LICENSE PLATE </a:t>
              </a:r>
              <a:r>
                <a:rPr lang="en-US" sz="600" b="1" dirty="0" smtClean="0">
                  <a:latin typeface="Arial Narrow" pitchFamily="34" charset="0"/>
                  <a:cs typeface="Times New Roman" pitchFamily="18" charset="0"/>
                </a:rPr>
                <a:t>(5J</a:t>
              </a:r>
              <a:r>
                <a:rPr lang="en-US" sz="600" b="1" dirty="0">
                  <a:latin typeface="Arial Narrow" pitchFamily="34" charset="0"/>
                  <a:cs typeface="Times New Roman" pitchFamily="18" charset="0"/>
                </a:rPr>
                <a:t>):</a:t>
              </a:r>
            </a:p>
          </p:txBody>
        </p:sp>
        <p:sp>
          <p:nvSpPr>
            <p:cNvPr id="22593" name="Text Box 17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22594" name="Text Box 18"/>
            <p:cNvSpPr txBox="1">
              <a:spLocks noChangeArrowheads="1"/>
            </p:cNvSpPr>
            <p:nvPr/>
          </p:nvSpPr>
          <p:spPr bwMode="auto">
            <a:xfrm>
              <a:off x="3447" y="2766"/>
              <a:ext cx="1039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MIXED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LOAD</a:t>
              </a:r>
            </a:p>
          </p:txBody>
        </p:sp>
        <p:sp>
          <p:nvSpPr>
            <p:cNvPr id="22595" name="Text Box 19"/>
            <p:cNvSpPr txBox="1">
              <a:spLocks noChangeArrowheads="1"/>
            </p:cNvSpPr>
            <p:nvPr/>
          </p:nvSpPr>
          <p:spPr bwMode="auto">
            <a:xfrm>
              <a:off x="3604" y="2144"/>
              <a:ext cx="28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</a:t>
              </a:r>
            </a:p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WEIGHT:</a:t>
              </a:r>
            </a:p>
          </p:txBody>
        </p:sp>
        <p:sp>
          <p:nvSpPr>
            <p:cNvPr id="22596" name="Text Box 20"/>
            <p:cNvSpPr txBox="1">
              <a:spLocks noChangeArrowheads="1"/>
            </p:cNvSpPr>
            <p:nvPr/>
          </p:nvSpPr>
          <p:spPr bwMode="auto">
            <a:xfrm>
              <a:off x="3819" y="2189"/>
              <a:ext cx="840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9999</a:t>
              </a: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KG</a:t>
              </a:r>
            </a:p>
          </p:txBody>
        </p:sp>
        <p:sp>
          <p:nvSpPr>
            <p:cNvPr id="22597" name="Line 21"/>
            <p:cNvSpPr>
              <a:spLocks noChangeShapeType="1"/>
            </p:cNvSpPr>
            <p:nvPr/>
          </p:nvSpPr>
          <p:spPr bwMode="auto">
            <a:xfrm>
              <a:off x="2880" y="158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8" name="Text Box 22"/>
            <p:cNvSpPr txBox="1">
              <a:spLocks noChangeArrowheads="1"/>
            </p:cNvSpPr>
            <p:nvPr/>
          </p:nvSpPr>
          <p:spPr bwMode="auto">
            <a:xfrm>
              <a:off x="2246" y="1323"/>
              <a:ext cx="92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800" b="1" dirty="0" smtClean="0">
                  <a:latin typeface="Arial Narrow" pitchFamily="34" charset="0"/>
                  <a:cs typeface="Times New Roman" pitchFamily="18" charset="0"/>
                </a:rPr>
                <a:t>DOCK 33</a:t>
              </a:r>
              <a:endParaRPr lang="en-US" sz="1800" b="1" dirty="0">
                <a:latin typeface="Arial Narrow" pitchFamily="34" charset="0"/>
                <a:cs typeface="Times New Roman" pitchFamily="18" charset="0"/>
              </a:endParaRPr>
            </a:p>
          </p:txBody>
        </p:sp>
        <p:pic>
          <p:nvPicPr>
            <p:cNvPr id="22599" name="Picture 2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248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600" name="Text Box 24"/>
            <p:cNvSpPr txBox="1">
              <a:spLocks noChangeArrowheads="1"/>
            </p:cNvSpPr>
            <p:nvPr/>
          </p:nvSpPr>
          <p:spPr bwMode="auto">
            <a:xfrm>
              <a:off x="1200" y="1725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01" name="Text Box 25"/>
            <p:cNvSpPr txBox="1">
              <a:spLocks noChangeArrowheads="1"/>
            </p:cNvSpPr>
            <p:nvPr/>
          </p:nvSpPr>
          <p:spPr bwMode="auto">
            <a:xfrm>
              <a:off x="1120" y="1572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02" name="Text Box 26"/>
            <p:cNvSpPr txBox="1">
              <a:spLocks noChangeArrowheads="1"/>
            </p:cNvSpPr>
            <p:nvPr/>
          </p:nvSpPr>
          <p:spPr bwMode="auto">
            <a:xfrm>
              <a:off x="1707" y="1572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03" name="Text Box 27"/>
            <p:cNvSpPr txBox="1">
              <a:spLocks noChangeArrowheads="1"/>
            </p:cNvSpPr>
            <p:nvPr/>
          </p:nvSpPr>
          <p:spPr bwMode="auto">
            <a:xfrm>
              <a:off x="1131" y="1581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12345678   1000</a:t>
              </a:r>
            </a:p>
          </p:txBody>
        </p:sp>
        <p:sp>
          <p:nvSpPr>
            <p:cNvPr id="22604" name="Text Box 28"/>
            <p:cNvSpPr txBox="1">
              <a:spLocks noChangeArrowheads="1"/>
            </p:cNvSpPr>
            <p:nvPr/>
          </p:nvSpPr>
          <p:spPr bwMode="auto">
            <a:xfrm>
              <a:off x="1125" y="1708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05" name="Text Box 29"/>
            <p:cNvSpPr txBox="1">
              <a:spLocks noChangeArrowheads="1"/>
            </p:cNvSpPr>
            <p:nvPr/>
          </p:nvSpPr>
          <p:spPr bwMode="auto">
            <a:xfrm>
              <a:off x="1611" y="1710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06" name="Text Box 30"/>
            <p:cNvSpPr txBox="1">
              <a:spLocks noChangeArrowheads="1"/>
            </p:cNvSpPr>
            <p:nvPr/>
          </p:nvSpPr>
          <p:spPr bwMode="auto">
            <a:xfrm>
              <a:off x="1437" y="1701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07" name="Text Box 31"/>
            <p:cNvSpPr txBox="1">
              <a:spLocks noChangeArrowheads="1"/>
            </p:cNvSpPr>
            <p:nvPr/>
          </p:nvSpPr>
          <p:spPr bwMode="auto">
            <a:xfrm>
              <a:off x="1728" y="1728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08" name="Text Box 32"/>
            <p:cNvSpPr txBox="1">
              <a:spLocks noChangeArrowheads="1"/>
            </p:cNvSpPr>
            <p:nvPr/>
          </p:nvSpPr>
          <p:spPr bwMode="auto">
            <a:xfrm>
              <a:off x="2912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09" name="Text Box 33"/>
            <p:cNvSpPr txBox="1">
              <a:spLocks noChangeArrowheads="1"/>
            </p:cNvSpPr>
            <p:nvPr/>
          </p:nvSpPr>
          <p:spPr bwMode="auto">
            <a:xfrm>
              <a:off x="2832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10" name="Text Box 34"/>
            <p:cNvSpPr txBox="1">
              <a:spLocks noChangeArrowheads="1"/>
            </p:cNvSpPr>
            <p:nvPr/>
          </p:nvSpPr>
          <p:spPr bwMode="auto">
            <a:xfrm>
              <a:off x="3419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11" name="Text Box 35"/>
            <p:cNvSpPr txBox="1">
              <a:spLocks noChangeArrowheads="1"/>
            </p:cNvSpPr>
            <p:nvPr/>
          </p:nvSpPr>
          <p:spPr bwMode="auto">
            <a:xfrm>
              <a:off x="2843" y="1872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00345678   100</a:t>
              </a:r>
            </a:p>
          </p:txBody>
        </p:sp>
        <p:sp>
          <p:nvSpPr>
            <p:cNvPr id="22612" name="Text Box 36"/>
            <p:cNvSpPr txBox="1">
              <a:spLocks noChangeArrowheads="1"/>
            </p:cNvSpPr>
            <p:nvPr/>
          </p:nvSpPr>
          <p:spPr bwMode="auto">
            <a:xfrm>
              <a:off x="2837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13" name="Text Box 37"/>
            <p:cNvSpPr txBox="1">
              <a:spLocks noChangeArrowheads="1"/>
            </p:cNvSpPr>
            <p:nvPr/>
          </p:nvSpPr>
          <p:spPr bwMode="auto">
            <a:xfrm>
              <a:off x="3323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14" name="Text Box 38"/>
            <p:cNvSpPr txBox="1">
              <a:spLocks noChangeArrowheads="1"/>
            </p:cNvSpPr>
            <p:nvPr/>
          </p:nvSpPr>
          <p:spPr bwMode="auto">
            <a:xfrm>
              <a:off x="3149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15" name="Text Box 39"/>
            <p:cNvSpPr txBox="1">
              <a:spLocks noChangeArrowheads="1"/>
            </p:cNvSpPr>
            <p:nvPr/>
          </p:nvSpPr>
          <p:spPr bwMode="auto">
            <a:xfrm>
              <a:off x="3440" y="2019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</a:t>
              </a:r>
            </a:p>
          </p:txBody>
        </p:sp>
        <p:sp>
          <p:nvSpPr>
            <p:cNvPr id="22616" name="Text Box 40"/>
            <p:cNvSpPr txBox="1">
              <a:spLocks noChangeArrowheads="1"/>
            </p:cNvSpPr>
            <p:nvPr/>
          </p:nvSpPr>
          <p:spPr bwMode="auto">
            <a:xfrm>
              <a:off x="2918" y="1731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17" name="Text Box 41"/>
            <p:cNvSpPr txBox="1">
              <a:spLocks noChangeArrowheads="1"/>
            </p:cNvSpPr>
            <p:nvPr/>
          </p:nvSpPr>
          <p:spPr bwMode="auto">
            <a:xfrm>
              <a:off x="2838" y="1578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18" name="Text Box 42"/>
            <p:cNvSpPr txBox="1">
              <a:spLocks noChangeArrowheads="1"/>
            </p:cNvSpPr>
            <p:nvPr/>
          </p:nvSpPr>
          <p:spPr bwMode="auto">
            <a:xfrm>
              <a:off x="3425" y="1578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19" name="Text Box 43"/>
            <p:cNvSpPr txBox="1">
              <a:spLocks noChangeArrowheads="1"/>
            </p:cNvSpPr>
            <p:nvPr/>
          </p:nvSpPr>
          <p:spPr bwMode="auto">
            <a:xfrm>
              <a:off x="2849" y="1587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12245678   1000</a:t>
              </a:r>
            </a:p>
          </p:txBody>
        </p:sp>
        <p:sp>
          <p:nvSpPr>
            <p:cNvPr id="22620" name="Text Box 44"/>
            <p:cNvSpPr txBox="1">
              <a:spLocks noChangeArrowheads="1"/>
            </p:cNvSpPr>
            <p:nvPr/>
          </p:nvSpPr>
          <p:spPr bwMode="auto">
            <a:xfrm>
              <a:off x="2843" y="1714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21" name="Text Box 45"/>
            <p:cNvSpPr txBox="1">
              <a:spLocks noChangeArrowheads="1"/>
            </p:cNvSpPr>
            <p:nvPr/>
          </p:nvSpPr>
          <p:spPr bwMode="auto">
            <a:xfrm>
              <a:off x="3329" y="1716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22" name="Text Box 46"/>
            <p:cNvSpPr txBox="1">
              <a:spLocks noChangeArrowheads="1"/>
            </p:cNvSpPr>
            <p:nvPr/>
          </p:nvSpPr>
          <p:spPr bwMode="auto">
            <a:xfrm>
              <a:off x="3155" y="1707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23" name="Text Box 47"/>
            <p:cNvSpPr txBox="1">
              <a:spLocks noChangeArrowheads="1"/>
            </p:cNvSpPr>
            <p:nvPr/>
          </p:nvSpPr>
          <p:spPr bwMode="auto">
            <a:xfrm>
              <a:off x="3446" y="1734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24" name="Text Box 48"/>
            <p:cNvSpPr txBox="1">
              <a:spLocks noChangeArrowheads="1"/>
            </p:cNvSpPr>
            <p:nvPr/>
          </p:nvSpPr>
          <p:spPr bwMode="auto">
            <a:xfrm>
              <a:off x="3791" y="1728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22625" name="Text Box 49"/>
            <p:cNvSpPr txBox="1">
              <a:spLocks noChangeArrowheads="1"/>
            </p:cNvSpPr>
            <p:nvPr/>
          </p:nvSpPr>
          <p:spPr bwMode="auto">
            <a:xfrm>
              <a:off x="3711" y="1575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26" name="Text Box 50"/>
            <p:cNvSpPr txBox="1">
              <a:spLocks noChangeArrowheads="1"/>
            </p:cNvSpPr>
            <p:nvPr/>
          </p:nvSpPr>
          <p:spPr bwMode="auto">
            <a:xfrm>
              <a:off x="4298" y="1575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27" name="Text Box 51"/>
            <p:cNvSpPr txBox="1">
              <a:spLocks noChangeArrowheads="1"/>
            </p:cNvSpPr>
            <p:nvPr/>
          </p:nvSpPr>
          <p:spPr bwMode="auto">
            <a:xfrm>
              <a:off x="3722" y="1584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12045678   1000</a:t>
              </a:r>
            </a:p>
          </p:txBody>
        </p:sp>
        <p:sp>
          <p:nvSpPr>
            <p:cNvPr id="22628" name="Text Box 52"/>
            <p:cNvSpPr txBox="1">
              <a:spLocks noChangeArrowheads="1"/>
            </p:cNvSpPr>
            <p:nvPr/>
          </p:nvSpPr>
          <p:spPr bwMode="auto">
            <a:xfrm>
              <a:off x="3716" y="1711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29" name="Text Box 53"/>
            <p:cNvSpPr txBox="1">
              <a:spLocks noChangeArrowheads="1"/>
            </p:cNvSpPr>
            <p:nvPr/>
          </p:nvSpPr>
          <p:spPr bwMode="auto">
            <a:xfrm>
              <a:off x="4202" y="1713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30" name="Text Box 54"/>
            <p:cNvSpPr txBox="1">
              <a:spLocks noChangeArrowheads="1"/>
            </p:cNvSpPr>
            <p:nvPr/>
          </p:nvSpPr>
          <p:spPr bwMode="auto">
            <a:xfrm>
              <a:off x="4028" y="1704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31" name="Text Box 55"/>
            <p:cNvSpPr txBox="1">
              <a:spLocks noChangeArrowheads="1"/>
            </p:cNvSpPr>
            <p:nvPr/>
          </p:nvSpPr>
          <p:spPr bwMode="auto">
            <a:xfrm>
              <a:off x="4319" y="1731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22632" name="Text Box 56"/>
            <p:cNvSpPr txBox="1">
              <a:spLocks noChangeArrowheads="1"/>
            </p:cNvSpPr>
            <p:nvPr/>
          </p:nvSpPr>
          <p:spPr bwMode="auto">
            <a:xfrm>
              <a:off x="3782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33" name="Text Box 57"/>
            <p:cNvSpPr txBox="1">
              <a:spLocks noChangeArrowheads="1"/>
            </p:cNvSpPr>
            <p:nvPr/>
          </p:nvSpPr>
          <p:spPr bwMode="auto">
            <a:xfrm>
              <a:off x="3702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34" name="Text Box 58"/>
            <p:cNvSpPr txBox="1">
              <a:spLocks noChangeArrowheads="1"/>
            </p:cNvSpPr>
            <p:nvPr/>
          </p:nvSpPr>
          <p:spPr bwMode="auto">
            <a:xfrm>
              <a:off x="4289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35" name="Text Box 59"/>
            <p:cNvSpPr txBox="1">
              <a:spLocks noChangeArrowheads="1"/>
            </p:cNvSpPr>
            <p:nvPr/>
          </p:nvSpPr>
          <p:spPr bwMode="auto">
            <a:xfrm>
              <a:off x="3713" y="1869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12005678   1000</a:t>
              </a:r>
            </a:p>
          </p:txBody>
        </p:sp>
        <p:sp>
          <p:nvSpPr>
            <p:cNvPr id="22636" name="Text Box 60"/>
            <p:cNvSpPr txBox="1">
              <a:spLocks noChangeArrowheads="1"/>
            </p:cNvSpPr>
            <p:nvPr/>
          </p:nvSpPr>
          <p:spPr bwMode="auto">
            <a:xfrm>
              <a:off x="3707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37" name="Text Box 61"/>
            <p:cNvSpPr txBox="1">
              <a:spLocks noChangeArrowheads="1"/>
            </p:cNvSpPr>
            <p:nvPr/>
          </p:nvSpPr>
          <p:spPr bwMode="auto">
            <a:xfrm>
              <a:off x="4193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38" name="Text Box 62"/>
            <p:cNvSpPr txBox="1">
              <a:spLocks noChangeArrowheads="1"/>
            </p:cNvSpPr>
            <p:nvPr/>
          </p:nvSpPr>
          <p:spPr bwMode="auto">
            <a:xfrm>
              <a:off x="4019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39" name="Text Box 63"/>
            <p:cNvSpPr txBox="1">
              <a:spLocks noChangeArrowheads="1"/>
            </p:cNvSpPr>
            <p:nvPr/>
          </p:nvSpPr>
          <p:spPr bwMode="auto">
            <a:xfrm>
              <a:off x="4310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40" name="Text Box 64"/>
            <p:cNvSpPr txBox="1">
              <a:spLocks noChangeArrowheads="1"/>
            </p:cNvSpPr>
            <p:nvPr/>
          </p:nvSpPr>
          <p:spPr bwMode="auto">
            <a:xfrm>
              <a:off x="2048" y="1737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22641" name="Text Box 65"/>
            <p:cNvSpPr txBox="1">
              <a:spLocks noChangeArrowheads="1"/>
            </p:cNvSpPr>
            <p:nvPr/>
          </p:nvSpPr>
          <p:spPr bwMode="auto">
            <a:xfrm>
              <a:off x="1968" y="1584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42" name="Text Box 66"/>
            <p:cNvSpPr txBox="1">
              <a:spLocks noChangeArrowheads="1"/>
            </p:cNvSpPr>
            <p:nvPr/>
          </p:nvSpPr>
          <p:spPr bwMode="auto">
            <a:xfrm>
              <a:off x="2555" y="1584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43" name="Text Box 67"/>
            <p:cNvSpPr txBox="1">
              <a:spLocks noChangeArrowheads="1"/>
            </p:cNvSpPr>
            <p:nvPr/>
          </p:nvSpPr>
          <p:spPr bwMode="auto">
            <a:xfrm>
              <a:off x="1979" y="1593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02345678   1200</a:t>
              </a:r>
            </a:p>
          </p:txBody>
        </p:sp>
        <p:sp>
          <p:nvSpPr>
            <p:cNvPr id="22644" name="Text Box 68"/>
            <p:cNvSpPr txBox="1">
              <a:spLocks noChangeArrowheads="1"/>
            </p:cNvSpPr>
            <p:nvPr/>
          </p:nvSpPr>
          <p:spPr bwMode="auto">
            <a:xfrm>
              <a:off x="1973" y="1720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45" name="Text Box 69"/>
            <p:cNvSpPr txBox="1">
              <a:spLocks noChangeArrowheads="1"/>
            </p:cNvSpPr>
            <p:nvPr/>
          </p:nvSpPr>
          <p:spPr bwMode="auto">
            <a:xfrm>
              <a:off x="2459" y="1722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46" name="Text Box 70"/>
            <p:cNvSpPr txBox="1">
              <a:spLocks noChangeArrowheads="1"/>
            </p:cNvSpPr>
            <p:nvPr/>
          </p:nvSpPr>
          <p:spPr bwMode="auto">
            <a:xfrm>
              <a:off x="2285" y="1713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47" name="Text Box 71"/>
            <p:cNvSpPr txBox="1">
              <a:spLocks noChangeArrowheads="1"/>
            </p:cNvSpPr>
            <p:nvPr/>
          </p:nvSpPr>
          <p:spPr bwMode="auto">
            <a:xfrm>
              <a:off x="2576" y="1740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48" name="Text Box 72"/>
            <p:cNvSpPr txBox="1">
              <a:spLocks noChangeArrowheads="1"/>
            </p:cNvSpPr>
            <p:nvPr/>
          </p:nvSpPr>
          <p:spPr bwMode="auto">
            <a:xfrm>
              <a:off x="2057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49" name="Text Box 73"/>
            <p:cNvSpPr txBox="1">
              <a:spLocks noChangeArrowheads="1"/>
            </p:cNvSpPr>
            <p:nvPr/>
          </p:nvSpPr>
          <p:spPr bwMode="auto">
            <a:xfrm>
              <a:off x="1977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50" name="Text Box 74"/>
            <p:cNvSpPr txBox="1">
              <a:spLocks noChangeArrowheads="1"/>
            </p:cNvSpPr>
            <p:nvPr/>
          </p:nvSpPr>
          <p:spPr bwMode="auto">
            <a:xfrm>
              <a:off x="2564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51" name="Text Box 75"/>
            <p:cNvSpPr txBox="1">
              <a:spLocks noChangeArrowheads="1"/>
            </p:cNvSpPr>
            <p:nvPr/>
          </p:nvSpPr>
          <p:spPr bwMode="auto">
            <a:xfrm>
              <a:off x="1988" y="1872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12345600   6000</a:t>
              </a:r>
            </a:p>
          </p:txBody>
        </p:sp>
        <p:sp>
          <p:nvSpPr>
            <p:cNvPr id="22652" name="Text Box 76"/>
            <p:cNvSpPr txBox="1">
              <a:spLocks noChangeArrowheads="1"/>
            </p:cNvSpPr>
            <p:nvPr/>
          </p:nvSpPr>
          <p:spPr bwMode="auto">
            <a:xfrm>
              <a:off x="1982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53" name="Text Box 77"/>
            <p:cNvSpPr txBox="1">
              <a:spLocks noChangeArrowheads="1"/>
            </p:cNvSpPr>
            <p:nvPr/>
          </p:nvSpPr>
          <p:spPr bwMode="auto">
            <a:xfrm>
              <a:off x="2468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54" name="Text Box 78"/>
            <p:cNvSpPr txBox="1">
              <a:spLocks noChangeArrowheads="1"/>
            </p:cNvSpPr>
            <p:nvPr/>
          </p:nvSpPr>
          <p:spPr bwMode="auto">
            <a:xfrm>
              <a:off x="2294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55" name="Text Box 79"/>
            <p:cNvSpPr txBox="1">
              <a:spLocks noChangeArrowheads="1"/>
            </p:cNvSpPr>
            <p:nvPr/>
          </p:nvSpPr>
          <p:spPr bwMode="auto">
            <a:xfrm>
              <a:off x="2585" y="2019"/>
              <a:ext cx="3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1200</a:t>
              </a:r>
            </a:p>
          </p:txBody>
        </p:sp>
        <p:sp>
          <p:nvSpPr>
            <p:cNvPr id="22656" name="Text Box 80"/>
            <p:cNvSpPr txBox="1">
              <a:spLocks noChangeArrowheads="1"/>
            </p:cNvSpPr>
            <p:nvPr/>
          </p:nvSpPr>
          <p:spPr bwMode="auto">
            <a:xfrm>
              <a:off x="1196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57" name="Text Box 81"/>
            <p:cNvSpPr txBox="1">
              <a:spLocks noChangeArrowheads="1"/>
            </p:cNvSpPr>
            <p:nvPr/>
          </p:nvSpPr>
          <p:spPr bwMode="auto">
            <a:xfrm>
              <a:off x="1116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58" name="Text Box 82"/>
            <p:cNvSpPr txBox="1">
              <a:spLocks noChangeArrowheads="1"/>
            </p:cNvSpPr>
            <p:nvPr/>
          </p:nvSpPr>
          <p:spPr bwMode="auto">
            <a:xfrm>
              <a:off x="1703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59" name="Text Box 83"/>
            <p:cNvSpPr txBox="1">
              <a:spLocks noChangeArrowheads="1"/>
            </p:cNvSpPr>
            <p:nvPr/>
          </p:nvSpPr>
          <p:spPr bwMode="auto">
            <a:xfrm>
              <a:off x="1127" y="1869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10345678   750</a:t>
              </a:r>
            </a:p>
          </p:txBody>
        </p:sp>
        <p:sp>
          <p:nvSpPr>
            <p:cNvPr id="22660" name="Text Box 84"/>
            <p:cNvSpPr txBox="1">
              <a:spLocks noChangeArrowheads="1"/>
            </p:cNvSpPr>
            <p:nvPr/>
          </p:nvSpPr>
          <p:spPr bwMode="auto">
            <a:xfrm>
              <a:off x="1121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61" name="Text Box 85"/>
            <p:cNvSpPr txBox="1">
              <a:spLocks noChangeArrowheads="1"/>
            </p:cNvSpPr>
            <p:nvPr/>
          </p:nvSpPr>
          <p:spPr bwMode="auto">
            <a:xfrm>
              <a:off x="1607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62" name="Text Box 86"/>
            <p:cNvSpPr txBox="1">
              <a:spLocks noChangeArrowheads="1"/>
            </p:cNvSpPr>
            <p:nvPr/>
          </p:nvSpPr>
          <p:spPr bwMode="auto">
            <a:xfrm>
              <a:off x="1433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63" name="Text Box 87"/>
            <p:cNvSpPr txBox="1">
              <a:spLocks noChangeArrowheads="1"/>
            </p:cNvSpPr>
            <p:nvPr/>
          </p:nvSpPr>
          <p:spPr bwMode="auto">
            <a:xfrm>
              <a:off x="1724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150</a:t>
              </a:r>
            </a:p>
          </p:txBody>
        </p:sp>
        <p:pic>
          <p:nvPicPr>
            <p:cNvPr id="22664" name="Picture 8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2810"/>
              <a:ext cx="161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2531" name="Rectangle 89"/>
          <p:cNvSpPr>
            <a:spLocks noChangeArrowheads="1"/>
          </p:cNvSpPr>
          <p:nvPr/>
        </p:nvSpPr>
        <p:spPr bwMode="auto">
          <a:xfrm>
            <a:off x="1825625" y="4524375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90"/>
          <p:cNvSpPr>
            <a:spLocks noChangeArrowheads="1"/>
          </p:cNvSpPr>
          <p:nvPr/>
        </p:nvSpPr>
        <p:spPr bwMode="auto">
          <a:xfrm>
            <a:off x="22225" y="5334000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22533" name="Rectangle 91"/>
          <p:cNvSpPr>
            <a:spLocks noChangeArrowheads="1"/>
          </p:cNvSpPr>
          <p:nvPr/>
        </p:nvSpPr>
        <p:spPr bwMode="auto">
          <a:xfrm>
            <a:off x="1703388" y="195263"/>
            <a:ext cx="4283353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 dirty="0" smtClean="0">
                <a:latin typeface="Arial Narrow" pitchFamily="34" charset="0"/>
              </a:rPr>
              <a:t>EDI DATA </a:t>
            </a:r>
            <a:r>
              <a:rPr lang="en-US" sz="4000" b="1" u="sng" dirty="0">
                <a:latin typeface="Arial Narrow" pitchFamily="34" charset="0"/>
              </a:rPr>
              <a:t>SOURCES</a:t>
            </a:r>
          </a:p>
        </p:txBody>
      </p:sp>
      <p:sp>
        <p:nvSpPr>
          <p:cNvPr id="22534" name="Freeform 92"/>
          <p:cNvSpPr>
            <a:spLocks/>
          </p:cNvSpPr>
          <p:nvPr/>
        </p:nvSpPr>
        <p:spPr bwMode="auto">
          <a:xfrm>
            <a:off x="4270375" y="1006475"/>
            <a:ext cx="1798638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Rectangle 93"/>
          <p:cNvSpPr>
            <a:spLocks noChangeArrowheads="1"/>
          </p:cNvSpPr>
          <p:nvPr/>
        </p:nvSpPr>
        <p:spPr bwMode="auto">
          <a:xfrm>
            <a:off x="6211888" y="279399"/>
            <a:ext cx="1535113" cy="11669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BASED ON CUSTOMER ORDER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000" dirty="0" smtClean="0">
                <a:latin typeface="Arial Narrow" pitchFamily="34" charset="0"/>
              </a:rPr>
              <a:t>DOCK </a:t>
            </a:r>
            <a:r>
              <a:rPr lang="en-US" sz="1000" dirty="0">
                <a:latin typeface="Arial Narrow" pitchFamily="34" charset="0"/>
              </a:rPr>
              <a:t>CODE FROM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EDIFACT DELFOR </a:t>
            </a:r>
            <a:r>
              <a:rPr lang="en-US" sz="1000" dirty="0" smtClean="0">
                <a:latin typeface="Arial Narrow" pitchFamily="34" charset="0"/>
              </a:rPr>
              <a:t>LOC SEGMENT</a:t>
            </a:r>
            <a:endParaRPr lang="en-US" sz="1000" strike="sngStrike" dirty="0">
              <a:latin typeface="Arial Narrow" pitchFamily="34" charset="0"/>
            </a:endParaRPr>
          </a:p>
        </p:txBody>
      </p:sp>
      <p:sp>
        <p:nvSpPr>
          <p:cNvPr id="22536" name="Rectangle 94"/>
          <p:cNvSpPr>
            <a:spLocks noChangeArrowheads="1"/>
          </p:cNvSpPr>
          <p:nvPr/>
        </p:nvSpPr>
        <p:spPr bwMode="auto">
          <a:xfrm>
            <a:off x="0" y="2771775"/>
            <a:ext cx="16002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ATI PART NUMBER MUST MATCHGM ORDER</a:t>
            </a:r>
          </a:p>
        </p:txBody>
      </p:sp>
      <p:sp>
        <p:nvSpPr>
          <p:cNvPr id="22537" name="Line 95"/>
          <p:cNvSpPr>
            <a:spLocks noChangeShapeType="1"/>
          </p:cNvSpPr>
          <p:nvPr/>
        </p:nvSpPr>
        <p:spPr bwMode="auto">
          <a:xfrm flipV="1">
            <a:off x="1698625" y="3802063"/>
            <a:ext cx="269875" cy="150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96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22539" name="Line 97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98"/>
          <p:cNvSpPr>
            <a:spLocks noChangeArrowheads="1"/>
          </p:cNvSpPr>
          <p:nvPr/>
        </p:nvSpPr>
        <p:spPr bwMode="auto">
          <a:xfrm>
            <a:off x="457200" y="930275"/>
            <a:ext cx="17526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NOTE:  SUPPLIER CONTACT (PHONE OR E-MAIL) IS AT THE SUPPLIER’S OPTION</a:t>
            </a:r>
          </a:p>
        </p:txBody>
      </p:sp>
      <p:sp>
        <p:nvSpPr>
          <p:cNvPr id="22541" name="Line 99"/>
          <p:cNvSpPr>
            <a:spLocks noChangeShapeType="1"/>
          </p:cNvSpPr>
          <p:nvPr/>
        </p:nvSpPr>
        <p:spPr bwMode="auto">
          <a:xfrm flipH="1" flipV="1">
            <a:off x="6705600" y="3810000"/>
            <a:ext cx="1506538" cy="668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00"/>
          <p:cNvSpPr>
            <a:spLocks noChangeArrowheads="1"/>
          </p:cNvSpPr>
          <p:nvPr/>
        </p:nvSpPr>
        <p:spPr bwMode="auto">
          <a:xfrm>
            <a:off x="7543800" y="3911600"/>
            <a:ext cx="16002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>
                <a:latin typeface="Arial Narrow" pitchFamily="34" charset="0"/>
              </a:rPr>
              <a:t>LOGISTICS DATA</a:t>
            </a:r>
            <a:r>
              <a:rPr lang="en-US" sz="100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GROSS WEIGHT: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                          ROUND – NO DECIMAL </a:t>
            </a:r>
          </a:p>
        </p:txBody>
      </p:sp>
      <p:sp>
        <p:nvSpPr>
          <p:cNvPr id="22543" name="Line 101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44" name="Group 102"/>
          <p:cNvGrpSpPr>
            <a:grpSpLocks/>
          </p:cNvGrpSpPr>
          <p:nvPr/>
        </p:nvGrpSpPr>
        <p:grpSpPr bwMode="auto">
          <a:xfrm>
            <a:off x="-12700" y="5768975"/>
            <a:ext cx="9196388" cy="958850"/>
            <a:chOff x="-8" y="3652"/>
            <a:chExt cx="5793" cy="604"/>
          </a:xfrm>
        </p:grpSpPr>
        <p:sp>
          <p:nvSpPr>
            <p:cNvPr id="22545" name="Rectangle 103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Rectangle 104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Rectangle 105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Rectangle 106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Rectangle 107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Rectangle 108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Rectangle 10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Rectangle 11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Rectangle 111"/>
            <p:cNvSpPr>
              <a:spLocks noChangeArrowheads="1"/>
            </p:cNvSpPr>
            <p:nvPr/>
          </p:nvSpPr>
          <p:spPr bwMode="auto">
            <a:xfrm>
              <a:off x="5176" y="4006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25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2554" name="Rectangle 112"/>
            <p:cNvSpPr>
              <a:spLocks noChangeArrowheads="1"/>
            </p:cNvSpPr>
            <p:nvPr/>
          </p:nvSpPr>
          <p:spPr bwMode="auto">
            <a:xfrm>
              <a:off x="2872" y="3946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2555" name="Rectangle 113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2556" name="Rectangle 114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2557" name="Rectangle 115"/>
            <p:cNvSpPr>
              <a:spLocks noChangeArrowheads="1"/>
            </p:cNvSpPr>
            <p:nvPr/>
          </p:nvSpPr>
          <p:spPr bwMode="auto">
            <a:xfrm>
              <a:off x="13" y="3750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2558" name="Rectangle 116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9" name="Rectangle 117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Rectangle 118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2561" name="Rectangle 119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2562" name="Rectangle 120"/>
            <p:cNvSpPr>
              <a:spLocks noChangeArrowheads="1"/>
            </p:cNvSpPr>
            <p:nvPr/>
          </p:nvSpPr>
          <p:spPr bwMode="auto">
            <a:xfrm>
              <a:off x="0" y="3652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2563" name="Rectangle 121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Rectangle 122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Rectangle 123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2566" name="Rectangle 124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2567" name="Rectangle 125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2568" name="Rectangle 126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9" name="Rectangle 127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0" name="Rectangle 128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1" name="Rectangle 129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2" name="Rectangle 130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3" name="Rectangle 131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4" name="Rectangle 132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5" name="Rectangle 133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6" name="Rectangle 134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138" name="Rectangle 15"/>
          <p:cNvSpPr>
            <a:spLocks noChangeArrowheads="1"/>
          </p:cNvSpPr>
          <p:nvPr/>
        </p:nvSpPr>
        <p:spPr bwMode="auto">
          <a:xfrm>
            <a:off x="2501900" y="63722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39" name="Rectangle 16"/>
          <p:cNvSpPr>
            <a:spLocks noChangeArrowheads="1"/>
          </p:cNvSpPr>
          <p:nvPr/>
        </p:nvSpPr>
        <p:spPr bwMode="auto">
          <a:xfrm>
            <a:off x="3705225" y="63817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1765300" y="1574800"/>
            <a:ext cx="5630863" cy="3789363"/>
            <a:chOff x="1112" y="992"/>
            <a:chExt cx="3547" cy="2387"/>
          </a:xfrm>
        </p:grpSpPr>
        <p:sp>
          <p:nvSpPr>
            <p:cNvPr id="22579" name="Rectangle 3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80" name="Line 4"/>
            <p:cNvSpPr>
              <a:spLocks noChangeShapeType="1"/>
            </p:cNvSpPr>
            <p:nvPr/>
          </p:nvSpPr>
          <p:spPr bwMode="auto">
            <a:xfrm>
              <a:off x="1152" y="1591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1" name="Line 5"/>
            <p:cNvSpPr>
              <a:spLocks noChangeShapeType="1"/>
            </p:cNvSpPr>
            <p:nvPr/>
          </p:nvSpPr>
          <p:spPr bwMode="auto">
            <a:xfrm>
              <a:off x="1152" y="1878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2" name="Line 6"/>
            <p:cNvSpPr>
              <a:spLocks noChangeShapeType="1"/>
            </p:cNvSpPr>
            <p:nvPr/>
          </p:nvSpPr>
          <p:spPr bwMode="auto">
            <a:xfrm>
              <a:off x="1152" y="216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3" name="Line 7"/>
            <p:cNvSpPr>
              <a:spLocks noChangeShapeType="1"/>
            </p:cNvSpPr>
            <p:nvPr/>
          </p:nvSpPr>
          <p:spPr bwMode="auto">
            <a:xfrm>
              <a:off x="1152" y="274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4" name="Line 8"/>
            <p:cNvSpPr>
              <a:spLocks noChangeShapeType="1"/>
            </p:cNvSpPr>
            <p:nvPr/>
          </p:nvSpPr>
          <p:spPr bwMode="auto">
            <a:xfrm>
              <a:off x="2016" y="1008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5" name="Line 9"/>
            <p:cNvSpPr>
              <a:spLocks noChangeShapeType="1"/>
            </p:cNvSpPr>
            <p:nvPr/>
          </p:nvSpPr>
          <p:spPr bwMode="auto">
            <a:xfrm>
              <a:off x="3339" y="1016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6" name="Line 10"/>
            <p:cNvSpPr>
              <a:spLocks noChangeShapeType="1"/>
            </p:cNvSpPr>
            <p:nvPr/>
          </p:nvSpPr>
          <p:spPr bwMode="auto">
            <a:xfrm>
              <a:off x="3637" y="2166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7" name="Line 11"/>
            <p:cNvSpPr>
              <a:spLocks noChangeShapeType="1"/>
            </p:cNvSpPr>
            <p:nvPr/>
          </p:nvSpPr>
          <p:spPr bwMode="auto">
            <a:xfrm>
              <a:off x="3344" y="2742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8" name="Line 12"/>
            <p:cNvSpPr>
              <a:spLocks noChangeShapeType="1"/>
            </p:cNvSpPr>
            <p:nvPr/>
          </p:nvSpPr>
          <p:spPr bwMode="auto">
            <a:xfrm>
              <a:off x="2016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89" name="Line 13"/>
            <p:cNvSpPr>
              <a:spLocks noChangeShapeType="1"/>
            </p:cNvSpPr>
            <p:nvPr/>
          </p:nvSpPr>
          <p:spPr bwMode="auto">
            <a:xfrm>
              <a:off x="3744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0" name="Text Box 14"/>
            <p:cNvSpPr txBox="1">
              <a:spLocks noChangeArrowheads="1"/>
            </p:cNvSpPr>
            <p:nvPr/>
          </p:nvSpPr>
          <p:spPr bwMode="auto">
            <a:xfrm>
              <a:off x="1152" y="992"/>
              <a:ext cx="905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PHONE    CONTACT    #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MADE IN/ASSENBLED IN</a:t>
              </a:r>
            </a:p>
          </p:txBody>
        </p:sp>
        <p:sp>
          <p:nvSpPr>
            <p:cNvPr id="22591" name="Text Box 15"/>
            <p:cNvSpPr txBox="1">
              <a:spLocks noChangeArrowheads="1"/>
            </p:cNvSpPr>
            <p:nvPr/>
          </p:nvSpPr>
          <p:spPr bwMode="auto">
            <a:xfrm>
              <a:off x="1976" y="992"/>
              <a:ext cx="1386" cy="4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 dirty="0">
                  <a:latin typeface="Arial Narrow" pitchFamily="34" charset="0"/>
                </a:rPr>
                <a:t>TO:</a:t>
              </a:r>
            </a:p>
            <a:p>
              <a:pPr eaLnBrk="1" hangingPunct="1">
                <a:lnSpc>
                  <a:spcPct val="75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1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2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3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DOCK</a:t>
              </a:r>
              <a:r>
                <a:rPr lang="en-US" sz="800" b="1" dirty="0">
                  <a:latin typeface="Arial Narrow" pitchFamily="34" charset="0"/>
                </a:rPr>
                <a:t>:</a:t>
              </a:r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22592" name="Text Box 16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LICENSE PLATE (5J):</a:t>
              </a:r>
            </a:p>
          </p:txBody>
        </p:sp>
        <p:sp>
          <p:nvSpPr>
            <p:cNvPr id="22593" name="Text Box 17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22594" name="Text Box 18"/>
            <p:cNvSpPr txBox="1">
              <a:spLocks noChangeArrowheads="1"/>
            </p:cNvSpPr>
            <p:nvPr/>
          </p:nvSpPr>
          <p:spPr bwMode="auto">
            <a:xfrm>
              <a:off x="3447" y="2766"/>
              <a:ext cx="1039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MIXED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LOAD</a:t>
              </a:r>
            </a:p>
          </p:txBody>
        </p:sp>
        <p:sp>
          <p:nvSpPr>
            <p:cNvPr id="22595" name="Text Box 19"/>
            <p:cNvSpPr txBox="1">
              <a:spLocks noChangeArrowheads="1"/>
            </p:cNvSpPr>
            <p:nvPr/>
          </p:nvSpPr>
          <p:spPr bwMode="auto">
            <a:xfrm>
              <a:off x="3604" y="2144"/>
              <a:ext cx="28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</a:t>
              </a:r>
            </a:p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WEIGHT:</a:t>
              </a:r>
            </a:p>
          </p:txBody>
        </p:sp>
        <p:sp>
          <p:nvSpPr>
            <p:cNvPr id="22596" name="Text Box 20"/>
            <p:cNvSpPr txBox="1">
              <a:spLocks noChangeArrowheads="1"/>
            </p:cNvSpPr>
            <p:nvPr/>
          </p:nvSpPr>
          <p:spPr bwMode="auto">
            <a:xfrm>
              <a:off x="3819" y="2189"/>
              <a:ext cx="840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9999</a:t>
              </a: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KG</a:t>
              </a:r>
            </a:p>
          </p:txBody>
        </p:sp>
        <p:sp>
          <p:nvSpPr>
            <p:cNvPr id="22597" name="Line 21"/>
            <p:cNvSpPr>
              <a:spLocks noChangeShapeType="1"/>
            </p:cNvSpPr>
            <p:nvPr/>
          </p:nvSpPr>
          <p:spPr bwMode="auto">
            <a:xfrm>
              <a:off x="2880" y="158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598" name="Text Box 22"/>
            <p:cNvSpPr txBox="1">
              <a:spLocks noChangeArrowheads="1"/>
            </p:cNvSpPr>
            <p:nvPr/>
          </p:nvSpPr>
          <p:spPr bwMode="auto">
            <a:xfrm>
              <a:off x="2246" y="1323"/>
              <a:ext cx="92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800" b="1" dirty="0" smtClean="0">
                  <a:latin typeface="Arial Narrow" pitchFamily="34" charset="0"/>
                  <a:cs typeface="Times New Roman" pitchFamily="18" charset="0"/>
                </a:rPr>
                <a:t>DOCK 33</a:t>
              </a:r>
              <a:endParaRPr lang="en-US" sz="1800" b="1" dirty="0">
                <a:latin typeface="Arial Narrow" pitchFamily="34" charset="0"/>
                <a:cs typeface="Times New Roman" pitchFamily="18" charset="0"/>
              </a:endParaRPr>
            </a:p>
          </p:txBody>
        </p:sp>
        <p:pic>
          <p:nvPicPr>
            <p:cNvPr id="22599" name="Picture 2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248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2600" name="Text Box 24"/>
            <p:cNvSpPr txBox="1">
              <a:spLocks noChangeArrowheads="1"/>
            </p:cNvSpPr>
            <p:nvPr/>
          </p:nvSpPr>
          <p:spPr bwMode="auto">
            <a:xfrm>
              <a:off x="1200" y="1725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01" name="Text Box 25"/>
            <p:cNvSpPr txBox="1">
              <a:spLocks noChangeArrowheads="1"/>
            </p:cNvSpPr>
            <p:nvPr/>
          </p:nvSpPr>
          <p:spPr bwMode="auto">
            <a:xfrm>
              <a:off x="1120" y="1572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02" name="Text Box 26"/>
            <p:cNvSpPr txBox="1">
              <a:spLocks noChangeArrowheads="1"/>
            </p:cNvSpPr>
            <p:nvPr/>
          </p:nvSpPr>
          <p:spPr bwMode="auto">
            <a:xfrm>
              <a:off x="1707" y="1572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03" name="Text Box 27"/>
            <p:cNvSpPr txBox="1">
              <a:spLocks noChangeArrowheads="1"/>
            </p:cNvSpPr>
            <p:nvPr/>
          </p:nvSpPr>
          <p:spPr bwMode="auto">
            <a:xfrm>
              <a:off x="1131" y="1581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12345678   1000</a:t>
              </a:r>
            </a:p>
          </p:txBody>
        </p:sp>
        <p:sp>
          <p:nvSpPr>
            <p:cNvPr id="22604" name="Text Box 28"/>
            <p:cNvSpPr txBox="1">
              <a:spLocks noChangeArrowheads="1"/>
            </p:cNvSpPr>
            <p:nvPr/>
          </p:nvSpPr>
          <p:spPr bwMode="auto">
            <a:xfrm>
              <a:off x="1125" y="1708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05" name="Text Box 29"/>
            <p:cNvSpPr txBox="1">
              <a:spLocks noChangeArrowheads="1"/>
            </p:cNvSpPr>
            <p:nvPr/>
          </p:nvSpPr>
          <p:spPr bwMode="auto">
            <a:xfrm>
              <a:off x="1611" y="1710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06" name="Text Box 30"/>
            <p:cNvSpPr txBox="1">
              <a:spLocks noChangeArrowheads="1"/>
            </p:cNvSpPr>
            <p:nvPr/>
          </p:nvSpPr>
          <p:spPr bwMode="auto">
            <a:xfrm>
              <a:off x="1437" y="1701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07" name="Text Box 31"/>
            <p:cNvSpPr txBox="1">
              <a:spLocks noChangeArrowheads="1"/>
            </p:cNvSpPr>
            <p:nvPr/>
          </p:nvSpPr>
          <p:spPr bwMode="auto">
            <a:xfrm>
              <a:off x="1728" y="1728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08" name="Text Box 32"/>
            <p:cNvSpPr txBox="1">
              <a:spLocks noChangeArrowheads="1"/>
            </p:cNvSpPr>
            <p:nvPr/>
          </p:nvSpPr>
          <p:spPr bwMode="auto">
            <a:xfrm>
              <a:off x="2912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09" name="Text Box 33"/>
            <p:cNvSpPr txBox="1">
              <a:spLocks noChangeArrowheads="1"/>
            </p:cNvSpPr>
            <p:nvPr/>
          </p:nvSpPr>
          <p:spPr bwMode="auto">
            <a:xfrm>
              <a:off x="2832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10" name="Text Box 34"/>
            <p:cNvSpPr txBox="1">
              <a:spLocks noChangeArrowheads="1"/>
            </p:cNvSpPr>
            <p:nvPr/>
          </p:nvSpPr>
          <p:spPr bwMode="auto">
            <a:xfrm>
              <a:off x="3419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11" name="Text Box 35"/>
            <p:cNvSpPr txBox="1">
              <a:spLocks noChangeArrowheads="1"/>
            </p:cNvSpPr>
            <p:nvPr/>
          </p:nvSpPr>
          <p:spPr bwMode="auto">
            <a:xfrm>
              <a:off x="2843" y="1872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00345678   100</a:t>
              </a:r>
            </a:p>
          </p:txBody>
        </p:sp>
        <p:sp>
          <p:nvSpPr>
            <p:cNvPr id="22612" name="Text Box 36"/>
            <p:cNvSpPr txBox="1">
              <a:spLocks noChangeArrowheads="1"/>
            </p:cNvSpPr>
            <p:nvPr/>
          </p:nvSpPr>
          <p:spPr bwMode="auto">
            <a:xfrm>
              <a:off x="2837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13" name="Text Box 37"/>
            <p:cNvSpPr txBox="1">
              <a:spLocks noChangeArrowheads="1"/>
            </p:cNvSpPr>
            <p:nvPr/>
          </p:nvSpPr>
          <p:spPr bwMode="auto">
            <a:xfrm>
              <a:off x="3323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14" name="Text Box 38"/>
            <p:cNvSpPr txBox="1">
              <a:spLocks noChangeArrowheads="1"/>
            </p:cNvSpPr>
            <p:nvPr/>
          </p:nvSpPr>
          <p:spPr bwMode="auto">
            <a:xfrm>
              <a:off x="3149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15" name="Text Box 39"/>
            <p:cNvSpPr txBox="1">
              <a:spLocks noChangeArrowheads="1"/>
            </p:cNvSpPr>
            <p:nvPr/>
          </p:nvSpPr>
          <p:spPr bwMode="auto">
            <a:xfrm>
              <a:off x="3440" y="2019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</a:t>
              </a:r>
            </a:p>
          </p:txBody>
        </p:sp>
        <p:sp>
          <p:nvSpPr>
            <p:cNvPr id="22616" name="Text Box 40"/>
            <p:cNvSpPr txBox="1">
              <a:spLocks noChangeArrowheads="1"/>
            </p:cNvSpPr>
            <p:nvPr/>
          </p:nvSpPr>
          <p:spPr bwMode="auto">
            <a:xfrm>
              <a:off x="2918" y="1731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17" name="Text Box 41"/>
            <p:cNvSpPr txBox="1">
              <a:spLocks noChangeArrowheads="1"/>
            </p:cNvSpPr>
            <p:nvPr/>
          </p:nvSpPr>
          <p:spPr bwMode="auto">
            <a:xfrm>
              <a:off x="2838" y="1578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18" name="Text Box 42"/>
            <p:cNvSpPr txBox="1">
              <a:spLocks noChangeArrowheads="1"/>
            </p:cNvSpPr>
            <p:nvPr/>
          </p:nvSpPr>
          <p:spPr bwMode="auto">
            <a:xfrm>
              <a:off x="3425" y="1578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19" name="Text Box 43"/>
            <p:cNvSpPr txBox="1">
              <a:spLocks noChangeArrowheads="1"/>
            </p:cNvSpPr>
            <p:nvPr/>
          </p:nvSpPr>
          <p:spPr bwMode="auto">
            <a:xfrm>
              <a:off x="2849" y="1587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12245678   1000</a:t>
              </a:r>
            </a:p>
          </p:txBody>
        </p:sp>
        <p:sp>
          <p:nvSpPr>
            <p:cNvPr id="22620" name="Text Box 44"/>
            <p:cNvSpPr txBox="1">
              <a:spLocks noChangeArrowheads="1"/>
            </p:cNvSpPr>
            <p:nvPr/>
          </p:nvSpPr>
          <p:spPr bwMode="auto">
            <a:xfrm>
              <a:off x="2843" y="1714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21" name="Text Box 45"/>
            <p:cNvSpPr txBox="1">
              <a:spLocks noChangeArrowheads="1"/>
            </p:cNvSpPr>
            <p:nvPr/>
          </p:nvSpPr>
          <p:spPr bwMode="auto">
            <a:xfrm>
              <a:off x="3329" y="1716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22" name="Text Box 46"/>
            <p:cNvSpPr txBox="1">
              <a:spLocks noChangeArrowheads="1"/>
            </p:cNvSpPr>
            <p:nvPr/>
          </p:nvSpPr>
          <p:spPr bwMode="auto">
            <a:xfrm>
              <a:off x="3155" y="1707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23" name="Text Box 47"/>
            <p:cNvSpPr txBox="1">
              <a:spLocks noChangeArrowheads="1"/>
            </p:cNvSpPr>
            <p:nvPr/>
          </p:nvSpPr>
          <p:spPr bwMode="auto">
            <a:xfrm>
              <a:off x="3446" y="1734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24" name="Text Box 48"/>
            <p:cNvSpPr txBox="1">
              <a:spLocks noChangeArrowheads="1"/>
            </p:cNvSpPr>
            <p:nvPr/>
          </p:nvSpPr>
          <p:spPr bwMode="auto">
            <a:xfrm>
              <a:off x="3791" y="1728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22625" name="Text Box 49"/>
            <p:cNvSpPr txBox="1">
              <a:spLocks noChangeArrowheads="1"/>
            </p:cNvSpPr>
            <p:nvPr/>
          </p:nvSpPr>
          <p:spPr bwMode="auto">
            <a:xfrm>
              <a:off x="3711" y="1575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26" name="Text Box 50"/>
            <p:cNvSpPr txBox="1">
              <a:spLocks noChangeArrowheads="1"/>
            </p:cNvSpPr>
            <p:nvPr/>
          </p:nvSpPr>
          <p:spPr bwMode="auto">
            <a:xfrm>
              <a:off x="4298" y="1575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27" name="Text Box 51"/>
            <p:cNvSpPr txBox="1">
              <a:spLocks noChangeArrowheads="1"/>
            </p:cNvSpPr>
            <p:nvPr/>
          </p:nvSpPr>
          <p:spPr bwMode="auto">
            <a:xfrm>
              <a:off x="3722" y="1584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12045678   1000</a:t>
              </a:r>
            </a:p>
          </p:txBody>
        </p:sp>
        <p:sp>
          <p:nvSpPr>
            <p:cNvPr id="22628" name="Text Box 52"/>
            <p:cNvSpPr txBox="1">
              <a:spLocks noChangeArrowheads="1"/>
            </p:cNvSpPr>
            <p:nvPr/>
          </p:nvSpPr>
          <p:spPr bwMode="auto">
            <a:xfrm>
              <a:off x="3716" y="1711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29" name="Text Box 53"/>
            <p:cNvSpPr txBox="1">
              <a:spLocks noChangeArrowheads="1"/>
            </p:cNvSpPr>
            <p:nvPr/>
          </p:nvSpPr>
          <p:spPr bwMode="auto">
            <a:xfrm>
              <a:off x="4202" y="1713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30" name="Text Box 54"/>
            <p:cNvSpPr txBox="1">
              <a:spLocks noChangeArrowheads="1"/>
            </p:cNvSpPr>
            <p:nvPr/>
          </p:nvSpPr>
          <p:spPr bwMode="auto">
            <a:xfrm>
              <a:off x="4028" y="1704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31" name="Text Box 55"/>
            <p:cNvSpPr txBox="1">
              <a:spLocks noChangeArrowheads="1"/>
            </p:cNvSpPr>
            <p:nvPr/>
          </p:nvSpPr>
          <p:spPr bwMode="auto">
            <a:xfrm>
              <a:off x="4319" y="1731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22632" name="Text Box 56"/>
            <p:cNvSpPr txBox="1">
              <a:spLocks noChangeArrowheads="1"/>
            </p:cNvSpPr>
            <p:nvPr/>
          </p:nvSpPr>
          <p:spPr bwMode="auto">
            <a:xfrm>
              <a:off x="3782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33" name="Text Box 57"/>
            <p:cNvSpPr txBox="1">
              <a:spLocks noChangeArrowheads="1"/>
            </p:cNvSpPr>
            <p:nvPr/>
          </p:nvSpPr>
          <p:spPr bwMode="auto">
            <a:xfrm>
              <a:off x="3702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34" name="Text Box 58"/>
            <p:cNvSpPr txBox="1">
              <a:spLocks noChangeArrowheads="1"/>
            </p:cNvSpPr>
            <p:nvPr/>
          </p:nvSpPr>
          <p:spPr bwMode="auto">
            <a:xfrm>
              <a:off x="4289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35" name="Text Box 59"/>
            <p:cNvSpPr txBox="1">
              <a:spLocks noChangeArrowheads="1"/>
            </p:cNvSpPr>
            <p:nvPr/>
          </p:nvSpPr>
          <p:spPr bwMode="auto">
            <a:xfrm>
              <a:off x="3713" y="1869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12005678   1000</a:t>
              </a:r>
            </a:p>
          </p:txBody>
        </p:sp>
        <p:sp>
          <p:nvSpPr>
            <p:cNvPr id="22636" name="Text Box 60"/>
            <p:cNvSpPr txBox="1">
              <a:spLocks noChangeArrowheads="1"/>
            </p:cNvSpPr>
            <p:nvPr/>
          </p:nvSpPr>
          <p:spPr bwMode="auto">
            <a:xfrm>
              <a:off x="3707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37" name="Text Box 61"/>
            <p:cNvSpPr txBox="1">
              <a:spLocks noChangeArrowheads="1"/>
            </p:cNvSpPr>
            <p:nvPr/>
          </p:nvSpPr>
          <p:spPr bwMode="auto">
            <a:xfrm>
              <a:off x="4193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38" name="Text Box 62"/>
            <p:cNvSpPr txBox="1">
              <a:spLocks noChangeArrowheads="1"/>
            </p:cNvSpPr>
            <p:nvPr/>
          </p:nvSpPr>
          <p:spPr bwMode="auto">
            <a:xfrm>
              <a:off x="4019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39" name="Text Box 63"/>
            <p:cNvSpPr txBox="1">
              <a:spLocks noChangeArrowheads="1"/>
            </p:cNvSpPr>
            <p:nvPr/>
          </p:nvSpPr>
          <p:spPr bwMode="auto">
            <a:xfrm>
              <a:off x="4310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40" name="Text Box 64"/>
            <p:cNvSpPr txBox="1">
              <a:spLocks noChangeArrowheads="1"/>
            </p:cNvSpPr>
            <p:nvPr/>
          </p:nvSpPr>
          <p:spPr bwMode="auto">
            <a:xfrm>
              <a:off x="2048" y="1737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22641" name="Text Box 65"/>
            <p:cNvSpPr txBox="1">
              <a:spLocks noChangeArrowheads="1"/>
            </p:cNvSpPr>
            <p:nvPr/>
          </p:nvSpPr>
          <p:spPr bwMode="auto">
            <a:xfrm>
              <a:off x="1968" y="1584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42" name="Text Box 66"/>
            <p:cNvSpPr txBox="1">
              <a:spLocks noChangeArrowheads="1"/>
            </p:cNvSpPr>
            <p:nvPr/>
          </p:nvSpPr>
          <p:spPr bwMode="auto">
            <a:xfrm>
              <a:off x="2555" y="1584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43" name="Text Box 67"/>
            <p:cNvSpPr txBox="1">
              <a:spLocks noChangeArrowheads="1"/>
            </p:cNvSpPr>
            <p:nvPr/>
          </p:nvSpPr>
          <p:spPr bwMode="auto">
            <a:xfrm>
              <a:off x="1979" y="1593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02345678   1200</a:t>
              </a:r>
            </a:p>
          </p:txBody>
        </p:sp>
        <p:sp>
          <p:nvSpPr>
            <p:cNvPr id="22644" name="Text Box 68"/>
            <p:cNvSpPr txBox="1">
              <a:spLocks noChangeArrowheads="1"/>
            </p:cNvSpPr>
            <p:nvPr/>
          </p:nvSpPr>
          <p:spPr bwMode="auto">
            <a:xfrm>
              <a:off x="1973" y="1720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45" name="Text Box 69"/>
            <p:cNvSpPr txBox="1">
              <a:spLocks noChangeArrowheads="1"/>
            </p:cNvSpPr>
            <p:nvPr/>
          </p:nvSpPr>
          <p:spPr bwMode="auto">
            <a:xfrm>
              <a:off x="2459" y="1722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46" name="Text Box 70"/>
            <p:cNvSpPr txBox="1">
              <a:spLocks noChangeArrowheads="1"/>
            </p:cNvSpPr>
            <p:nvPr/>
          </p:nvSpPr>
          <p:spPr bwMode="auto">
            <a:xfrm>
              <a:off x="2285" y="1713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47" name="Text Box 71"/>
            <p:cNvSpPr txBox="1">
              <a:spLocks noChangeArrowheads="1"/>
            </p:cNvSpPr>
            <p:nvPr/>
          </p:nvSpPr>
          <p:spPr bwMode="auto">
            <a:xfrm>
              <a:off x="2576" y="1740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2648" name="Text Box 72"/>
            <p:cNvSpPr txBox="1">
              <a:spLocks noChangeArrowheads="1"/>
            </p:cNvSpPr>
            <p:nvPr/>
          </p:nvSpPr>
          <p:spPr bwMode="auto">
            <a:xfrm>
              <a:off x="2057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49" name="Text Box 73"/>
            <p:cNvSpPr txBox="1">
              <a:spLocks noChangeArrowheads="1"/>
            </p:cNvSpPr>
            <p:nvPr/>
          </p:nvSpPr>
          <p:spPr bwMode="auto">
            <a:xfrm>
              <a:off x="1977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50" name="Text Box 74"/>
            <p:cNvSpPr txBox="1">
              <a:spLocks noChangeArrowheads="1"/>
            </p:cNvSpPr>
            <p:nvPr/>
          </p:nvSpPr>
          <p:spPr bwMode="auto">
            <a:xfrm>
              <a:off x="2564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51" name="Text Box 75"/>
            <p:cNvSpPr txBox="1">
              <a:spLocks noChangeArrowheads="1"/>
            </p:cNvSpPr>
            <p:nvPr/>
          </p:nvSpPr>
          <p:spPr bwMode="auto">
            <a:xfrm>
              <a:off x="1988" y="1872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12345600   6000</a:t>
              </a:r>
            </a:p>
          </p:txBody>
        </p:sp>
        <p:sp>
          <p:nvSpPr>
            <p:cNvPr id="22652" name="Text Box 76"/>
            <p:cNvSpPr txBox="1">
              <a:spLocks noChangeArrowheads="1"/>
            </p:cNvSpPr>
            <p:nvPr/>
          </p:nvSpPr>
          <p:spPr bwMode="auto">
            <a:xfrm>
              <a:off x="1982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53" name="Text Box 77"/>
            <p:cNvSpPr txBox="1">
              <a:spLocks noChangeArrowheads="1"/>
            </p:cNvSpPr>
            <p:nvPr/>
          </p:nvSpPr>
          <p:spPr bwMode="auto">
            <a:xfrm>
              <a:off x="2468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54" name="Text Box 78"/>
            <p:cNvSpPr txBox="1">
              <a:spLocks noChangeArrowheads="1"/>
            </p:cNvSpPr>
            <p:nvPr/>
          </p:nvSpPr>
          <p:spPr bwMode="auto">
            <a:xfrm>
              <a:off x="2294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55" name="Text Box 79"/>
            <p:cNvSpPr txBox="1">
              <a:spLocks noChangeArrowheads="1"/>
            </p:cNvSpPr>
            <p:nvPr/>
          </p:nvSpPr>
          <p:spPr bwMode="auto">
            <a:xfrm>
              <a:off x="2585" y="2019"/>
              <a:ext cx="3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1200</a:t>
              </a:r>
            </a:p>
          </p:txBody>
        </p:sp>
        <p:sp>
          <p:nvSpPr>
            <p:cNvPr id="22656" name="Text Box 80"/>
            <p:cNvSpPr txBox="1">
              <a:spLocks noChangeArrowheads="1"/>
            </p:cNvSpPr>
            <p:nvPr/>
          </p:nvSpPr>
          <p:spPr bwMode="auto">
            <a:xfrm>
              <a:off x="1196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2657" name="Text Box 81"/>
            <p:cNvSpPr txBox="1">
              <a:spLocks noChangeArrowheads="1"/>
            </p:cNvSpPr>
            <p:nvPr/>
          </p:nvSpPr>
          <p:spPr bwMode="auto">
            <a:xfrm>
              <a:off x="1116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2658" name="Text Box 82"/>
            <p:cNvSpPr txBox="1">
              <a:spLocks noChangeArrowheads="1"/>
            </p:cNvSpPr>
            <p:nvPr/>
          </p:nvSpPr>
          <p:spPr bwMode="auto">
            <a:xfrm>
              <a:off x="1703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2659" name="Text Box 83"/>
            <p:cNvSpPr txBox="1">
              <a:spLocks noChangeArrowheads="1"/>
            </p:cNvSpPr>
            <p:nvPr/>
          </p:nvSpPr>
          <p:spPr bwMode="auto">
            <a:xfrm>
              <a:off x="1127" y="1869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10345678   750</a:t>
              </a:r>
            </a:p>
          </p:txBody>
        </p:sp>
        <p:sp>
          <p:nvSpPr>
            <p:cNvPr id="22660" name="Text Box 84"/>
            <p:cNvSpPr txBox="1">
              <a:spLocks noChangeArrowheads="1"/>
            </p:cNvSpPr>
            <p:nvPr/>
          </p:nvSpPr>
          <p:spPr bwMode="auto">
            <a:xfrm>
              <a:off x="1121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2661" name="Text Box 85"/>
            <p:cNvSpPr txBox="1">
              <a:spLocks noChangeArrowheads="1"/>
            </p:cNvSpPr>
            <p:nvPr/>
          </p:nvSpPr>
          <p:spPr bwMode="auto">
            <a:xfrm>
              <a:off x="1607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2662" name="Text Box 86"/>
            <p:cNvSpPr txBox="1">
              <a:spLocks noChangeArrowheads="1"/>
            </p:cNvSpPr>
            <p:nvPr/>
          </p:nvSpPr>
          <p:spPr bwMode="auto">
            <a:xfrm>
              <a:off x="1433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2663" name="Text Box 87"/>
            <p:cNvSpPr txBox="1">
              <a:spLocks noChangeArrowheads="1"/>
            </p:cNvSpPr>
            <p:nvPr/>
          </p:nvSpPr>
          <p:spPr bwMode="auto">
            <a:xfrm>
              <a:off x="1724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150</a:t>
              </a:r>
            </a:p>
          </p:txBody>
        </p:sp>
        <p:pic>
          <p:nvPicPr>
            <p:cNvPr id="22664" name="Picture 8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2810"/>
              <a:ext cx="161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2531" name="Rectangle 89"/>
          <p:cNvSpPr>
            <a:spLocks noChangeArrowheads="1"/>
          </p:cNvSpPr>
          <p:nvPr/>
        </p:nvSpPr>
        <p:spPr bwMode="auto">
          <a:xfrm>
            <a:off x="1825625" y="4524375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90"/>
          <p:cNvSpPr>
            <a:spLocks noChangeArrowheads="1"/>
          </p:cNvSpPr>
          <p:nvPr/>
        </p:nvSpPr>
        <p:spPr bwMode="auto">
          <a:xfrm>
            <a:off x="90488" y="5309875"/>
            <a:ext cx="36893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22533" name="Rectangle 91"/>
          <p:cNvSpPr>
            <a:spLocks noChangeArrowheads="1"/>
          </p:cNvSpPr>
          <p:nvPr/>
        </p:nvSpPr>
        <p:spPr bwMode="auto">
          <a:xfrm>
            <a:off x="1703388" y="195263"/>
            <a:ext cx="5333321" cy="7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 dirty="0" smtClean="0">
                <a:latin typeface="Arial Narrow" pitchFamily="34" charset="0"/>
              </a:rPr>
              <a:t>NON-EDI DATA </a:t>
            </a:r>
            <a:r>
              <a:rPr lang="en-US" sz="4000" b="1" u="sng" dirty="0">
                <a:latin typeface="Arial Narrow" pitchFamily="34" charset="0"/>
              </a:rPr>
              <a:t>SOURCES</a:t>
            </a:r>
          </a:p>
        </p:txBody>
      </p:sp>
      <p:sp>
        <p:nvSpPr>
          <p:cNvPr id="22534" name="Freeform 92"/>
          <p:cNvSpPr>
            <a:spLocks/>
          </p:cNvSpPr>
          <p:nvPr/>
        </p:nvSpPr>
        <p:spPr bwMode="auto">
          <a:xfrm>
            <a:off x="4270375" y="1006475"/>
            <a:ext cx="2998788" cy="685800"/>
          </a:xfrm>
          <a:custGeom>
            <a:avLst/>
            <a:gdLst>
              <a:gd name="T0" fmla="*/ 2147483647 w 815"/>
              <a:gd name="T1" fmla="*/ 0 h 432"/>
              <a:gd name="T2" fmla="*/ 2147483647 w 815"/>
              <a:gd name="T3" fmla="*/ 2147483647 h 432"/>
              <a:gd name="T4" fmla="*/ 2147483647 w 815"/>
              <a:gd name="T5" fmla="*/ 2147483647 h 432"/>
              <a:gd name="T6" fmla="*/ 2147483647 w 815"/>
              <a:gd name="T7" fmla="*/ 2147483647 h 432"/>
              <a:gd name="T8" fmla="*/ 2147483647 w 815"/>
              <a:gd name="T9" fmla="*/ 2147483647 h 432"/>
              <a:gd name="T10" fmla="*/ 2147483647 w 815"/>
              <a:gd name="T11" fmla="*/ 2147483647 h 432"/>
              <a:gd name="T12" fmla="*/ 2147483647 w 815"/>
              <a:gd name="T13" fmla="*/ 2147483647 h 432"/>
              <a:gd name="T14" fmla="*/ 2147483647 w 815"/>
              <a:gd name="T15" fmla="*/ 2147483647 h 432"/>
              <a:gd name="T16" fmla="*/ 2147483647 w 815"/>
              <a:gd name="T17" fmla="*/ 2147483647 h 432"/>
              <a:gd name="T18" fmla="*/ 2147483647 w 815"/>
              <a:gd name="T19" fmla="*/ 2147483647 h 432"/>
              <a:gd name="T20" fmla="*/ 2147483647 w 815"/>
              <a:gd name="T21" fmla="*/ 2147483647 h 432"/>
              <a:gd name="T22" fmla="*/ 2147483647 w 815"/>
              <a:gd name="T23" fmla="*/ 2147483647 h 432"/>
              <a:gd name="T24" fmla="*/ 2147483647 w 815"/>
              <a:gd name="T25" fmla="*/ 2147483647 h 432"/>
              <a:gd name="T26" fmla="*/ 2147483647 w 815"/>
              <a:gd name="T27" fmla="*/ 2147483647 h 432"/>
              <a:gd name="T28" fmla="*/ 0 w 815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815" h="432">
                <a:moveTo>
                  <a:pt x="814" y="0"/>
                </a:moveTo>
                <a:lnTo>
                  <a:pt x="685" y="15"/>
                </a:lnTo>
                <a:lnTo>
                  <a:pt x="622" y="24"/>
                </a:lnTo>
                <a:lnTo>
                  <a:pt x="563" y="34"/>
                </a:lnTo>
                <a:lnTo>
                  <a:pt x="503" y="47"/>
                </a:lnTo>
                <a:lnTo>
                  <a:pt x="445" y="63"/>
                </a:lnTo>
                <a:lnTo>
                  <a:pt x="388" y="83"/>
                </a:lnTo>
                <a:lnTo>
                  <a:pt x="337" y="108"/>
                </a:lnTo>
                <a:lnTo>
                  <a:pt x="288" y="137"/>
                </a:lnTo>
                <a:lnTo>
                  <a:pt x="240" y="171"/>
                </a:lnTo>
                <a:lnTo>
                  <a:pt x="197" y="208"/>
                </a:lnTo>
                <a:lnTo>
                  <a:pt x="154" y="250"/>
                </a:lnTo>
                <a:lnTo>
                  <a:pt x="114" y="293"/>
                </a:lnTo>
                <a:lnTo>
                  <a:pt x="74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5" name="Rectangle 93"/>
          <p:cNvSpPr>
            <a:spLocks noChangeArrowheads="1"/>
          </p:cNvSpPr>
          <p:nvPr/>
        </p:nvSpPr>
        <p:spPr bwMode="auto">
          <a:xfrm>
            <a:off x="7269163" y="315590"/>
            <a:ext cx="1535113" cy="7976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ADDRESS INFORMATION</a:t>
            </a:r>
          </a:p>
          <a:p>
            <a:r>
              <a:rPr lang="en-US" sz="1000" dirty="0">
                <a:latin typeface="Arial Narrow" pitchFamily="34" charset="0"/>
              </a:rPr>
              <a:t>SUPPLIER GENERATED BASED ON CUSTOMER ORDER</a:t>
            </a:r>
          </a:p>
          <a:p>
            <a:pPr>
              <a:lnSpc>
                <a:spcPct val="80000"/>
              </a:lnSpc>
            </a:pPr>
            <a:endParaRPr lang="en-US" sz="1000" dirty="0">
              <a:latin typeface="Arial Narrow" pitchFamily="34" charset="0"/>
            </a:endParaRPr>
          </a:p>
        </p:txBody>
      </p:sp>
      <p:sp>
        <p:nvSpPr>
          <p:cNvPr id="22536" name="Rectangle 94"/>
          <p:cNvSpPr>
            <a:spLocks noChangeArrowheads="1"/>
          </p:cNvSpPr>
          <p:nvPr/>
        </p:nvSpPr>
        <p:spPr bwMode="auto">
          <a:xfrm>
            <a:off x="0" y="2771775"/>
            <a:ext cx="16002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ATI PART NUMBER MUST MATCHGM ORDER</a:t>
            </a:r>
          </a:p>
        </p:txBody>
      </p:sp>
      <p:sp>
        <p:nvSpPr>
          <p:cNvPr id="22537" name="Line 95"/>
          <p:cNvSpPr>
            <a:spLocks noChangeShapeType="1"/>
          </p:cNvSpPr>
          <p:nvPr/>
        </p:nvSpPr>
        <p:spPr bwMode="auto">
          <a:xfrm flipV="1">
            <a:off x="1698625" y="3802063"/>
            <a:ext cx="269875" cy="1508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96"/>
          <p:cNvSpPr>
            <a:spLocks noChangeArrowheads="1"/>
          </p:cNvSpPr>
          <p:nvPr/>
        </p:nvSpPr>
        <p:spPr bwMode="auto">
          <a:xfrm>
            <a:off x="0" y="3597275"/>
            <a:ext cx="17145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SUPPLIER DUNS ID COMBINED WITH SUPPLIER GENERATED SHIP PACK SERIAL NUMBER</a:t>
            </a:r>
          </a:p>
        </p:txBody>
      </p:sp>
      <p:sp>
        <p:nvSpPr>
          <p:cNvPr id="22539" name="Line 97"/>
          <p:cNvSpPr>
            <a:spLocks noChangeShapeType="1"/>
          </p:cNvSpPr>
          <p:nvPr/>
        </p:nvSpPr>
        <p:spPr bwMode="auto">
          <a:xfrm>
            <a:off x="1409700" y="1565275"/>
            <a:ext cx="460375" cy="2952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98"/>
          <p:cNvSpPr>
            <a:spLocks noChangeArrowheads="1"/>
          </p:cNvSpPr>
          <p:nvPr/>
        </p:nvSpPr>
        <p:spPr bwMode="auto">
          <a:xfrm>
            <a:off x="457200" y="930275"/>
            <a:ext cx="17526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DATA FROM SUPPLIER FILES</a:t>
            </a:r>
          </a:p>
          <a:p>
            <a:pPr>
              <a:lnSpc>
                <a:spcPct val="80000"/>
              </a:lnSpc>
            </a:pPr>
            <a:r>
              <a:rPr lang="en-US" sz="1000" dirty="0">
                <a:latin typeface="Arial Narrow" pitchFamily="34" charset="0"/>
              </a:rPr>
              <a:t>NOTE:  SUPPLIER CONTACT (PHONE OR E-MAIL) IS AT THE SUPPLIER’S OPTION</a:t>
            </a:r>
          </a:p>
        </p:txBody>
      </p:sp>
      <p:sp>
        <p:nvSpPr>
          <p:cNvPr id="22541" name="Line 99"/>
          <p:cNvSpPr>
            <a:spLocks noChangeShapeType="1"/>
          </p:cNvSpPr>
          <p:nvPr/>
        </p:nvSpPr>
        <p:spPr bwMode="auto">
          <a:xfrm flipH="1" flipV="1">
            <a:off x="6705600" y="3810000"/>
            <a:ext cx="1506538" cy="66833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00"/>
          <p:cNvSpPr>
            <a:spLocks noChangeArrowheads="1"/>
          </p:cNvSpPr>
          <p:nvPr/>
        </p:nvSpPr>
        <p:spPr bwMode="auto">
          <a:xfrm>
            <a:off x="7543800" y="3911600"/>
            <a:ext cx="1600200" cy="5905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000" u="sng">
                <a:latin typeface="Arial Narrow" pitchFamily="34" charset="0"/>
              </a:rPr>
              <a:t>LOGISTICS DATA</a:t>
            </a:r>
            <a:r>
              <a:rPr lang="en-US" sz="1000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GROSS WEIGHT: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1000">
                <a:latin typeface="Arial Narrow" pitchFamily="34" charset="0"/>
              </a:rPr>
              <a:t>     SUPPLIER GENERATED                          ROUND – NO DECIMAL </a:t>
            </a:r>
          </a:p>
        </p:txBody>
      </p:sp>
      <p:sp>
        <p:nvSpPr>
          <p:cNvPr id="22543" name="Line 101"/>
          <p:cNvSpPr>
            <a:spLocks noChangeShapeType="1"/>
          </p:cNvSpPr>
          <p:nvPr/>
        </p:nvSpPr>
        <p:spPr bwMode="auto">
          <a:xfrm flipV="1">
            <a:off x="1612900" y="3219450"/>
            <a:ext cx="479425" cy="2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44" name="Group 102"/>
          <p:cNvGrpSpPr>
            <a:grpSpLocks/>
          </p:cNvGrpSpPr>
          <p:nvPr/>
        </p:nvGrpSpPr>
        <p:grpSpPr bwMode="auto">
          <a:xfrm>
            <a:off x="-12700" y="5772150"/>
            <a:ext cx="9196388" cy="955675"/>
            <a:chOff x="-8" y="3654"/>
            <a:chExt cx="5793" cy="602"/>
          </a:xfrm>
        </p:grpSpPr>
        <p:sp>
          <p:nvSpPr>
            <p:cNvPr id="22545" name="Rectangle 103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Rectangle 104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Rectangle 105"/>
            <p:cNvSpPr>
              <a:spLocks noChangeArrowheads="1"/>
            </p:cNvSpPr>
            <p:nvPr/>
          </p:nvSpPr>
          <p:spPr bwMode="auto">
            <a:xfrm>
              <a:off x="2296" y="394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Rectangle 106"/>
            <p:cNvSpPr>
              <a:spLocks noChangeArrowheads="1"/>
            </p:cNvSpPr>
            <p:nvPr/>
          </p:nvSpPr>
          <p:spPr bwMode="auto">
            <a:xfrm>
              <a:off x="1984" y="394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9" name="Rectangle 107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Rectangle 108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1" name="Rectangle 10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Rectangle 11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Rectangle 111"/>
            <p:cNvSpPr>
              <a:spLocks noChangeArrowheads="1"/>
            </p:cNvSpPr>
            <p:nvPr/>
          </p:nvSpPr>
          <p:spPr bwMode="auto">
            <a:xfrm>
              <a:off x="5176" y="4006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27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2554" name="Rectangle 112"/>
            <p:cNvSpPr>
              <a:spLocks noChangeArrowheads="1"/>
            </p:cNvSpPr>
            <p:nvPr/>
          </p:nvSpPr>
          <p:spPr bwMode="auto">
            <a:xfrm>
              <a:off x="2872" y="3946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2555" name="Rectangle 113"/>
            <p:cNvSpPr>
              <a:spLocks noChangeArrowheads="1"/>
            </p:cNvSpPr>
            <p:nvPr/>
          </p:nvSpPr>
          <p:spPr bwMode="auto">
            <a:xfrm>
              <a:off x="1466" y="3672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2556" name="Rectangle 114"/>
            <p:cNvSpPr>
              <a:spLocks noChangeArrowheads="1"/>
            </p:cNvSpPr>
            <p:nvPr/>
          </p:nvSpPr>
          <p:spPr bwMode="auto">
            <a:xfrm>
              <a:off x="-8" y="4056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2557" name="Rectangle 115"/>
            <p:cNvSpPr>
              <a:spLocks noChangeArrowheads="1"/>
            </p:cNvSpPr>
            <p:nvPr/>
          </p:nvSpPr>
          <p:spPr bwMode="auto">
            <a:xfrm>
              <a:off x="45" y="3767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dirty="0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2558" name="Rectangle 116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9" name="Rectangle 117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0" name="Rectangle 118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2561" name="Rectangle 119"/>
            <p:cNvSpPr>
              <a:spLocks noChangeArrowheads="1"/>
            </p:cNvSpPr>
            <p:nvPr/>
          </p:nvSpPr>
          <p:spPr bwMode="auto">
            <a:xfrm>
              <a:off x="3596" y="3654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2562" name="Rectangle 120"/>
            <p:cNvSpPr>
              <a:spLocks noChangeArrowheads="1"/>
            </p:cNvSpPr>
            <p:nvPr/>
          </p:nvSpPr>
          <p:spPr bwMode="auto">
            <a:xfrm>
              <a:off x="0" y="3669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CUSTOMER NAME</a:t>
              </a:r>
              <a:r>
                <a:rPr lang="en-US" sz="800" b="1" dirty="0">
                  <a:latin typeface="Arial Narrow" pitchFamily="34" charset="0"/>
                </a:rPr>
                <a:t>:</a:t>
              </a:r>
            </a:p>
          </p:txBody>
        </p:sp>
        <p:sp>
          <p:nvSpPr>
            <p:cNvPr id="22563" name="Rectangle 121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4" name="Rectangle 122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5" name="Rectangle 123"/>
            <p:cNvSpPr>
              <a:spLocks noChangeArrowheads="1"/>
            </p:cNvSpPr>
            <p:nvPr/>
          </p:nvSpPr>
          <p:spPr bwMode="auto">
            <a:xfrm>
              <a:off x="2869" y="3940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2566" name="Rectangle 124"/>
            <p:cNvSpPr>
              <a:spLocks noChangeArrowheads="1"/>
            </p:cNvSpPr>
            <p:nvPr/>
          </p:nvSpPr>
          <p:spPr bwMode="auto">
            <a:xfrm>
              <a:off x="1624" y="3940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2567" name="Rectangle 125"/>
            <p:cNvSpPr>
              <a:spLocks noChangeArrowheads="1"/>
            </p:cNvSpPr>
            <p:nvPr/>
          </p:nvSpPr>
          <p:spPr bwMode="auto">
            <a:xfrm>
              <a:off x="2277" y="3940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2568" name="Rectangle 126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9" name="Rectangle 127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0" name="Rectangle 128"/>
            <p:cNvSpPr>
              <a:spLocks noChangeArrowheads="1"/>
            </p:cNvSpPr>
            <p:nvPr/>
          </p:nvSpPr>
          <p:spPr bwMode="auto">
            <a:xfrm>
              <a:off x="50" y="3669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1" name="Rectangle 129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2" name="Rectangle 130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3" name="Rectangle 131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4" name="Rectangle 132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5" name="Rectangle 133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76" name="Rectangle 134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138" name="Rectangle 15"/>
          <p:cNvSpPr>
            <a:spLocks noChangeArrowheads="1"/>
          </p:cNvSpPr>
          <p:nvPr/>
        </p:nvSpPr>
        <p:spPr bwMode="auto">
          <a:xfrm>
            <a:off x="2501900" y="63722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39" name="Rectangle 16"/>
          <p:cNvSpPr>
            <a:spLocks noChangeArrowheads="1"/>
          </p:cNvSpPr>
          <p:nvPr/>
        </p:nvSpPr>
        <p:spPr bwMode="auto">
          <a:xfrm>
            <a:off x="3705225" y="63817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320807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765300" y="1574800"/>
            <a:ext cx="5630863" cy="3789363"/>
            <a:chOff x="1112" y="992"/>
            <a:chExt cx="3547" cy="2387"/>
          </a:xfrm>
        </p:grpSpPr>
        <p:sp>
          <p:nvSpPr>
            <p:cNvPr id="23606" name="Rectangle 3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7" name="Line 4"/>
            <p:cNvSpPr>
              <a:spLocks noChangeShapeType="1"/>
            </p:cNvSpPr>
            <p:nvPr/>
          </p:nvSpPr>
          <p:spPr bwMode="auto">
            <a:xfrm>
              <a:off x="1152" y="1591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8" name="Line 5"/>
            <p:cNvSpPr>
              <a:spLocks noChangeShapeType="1"/>
            </p:cNvSpPr>
            <p:nvPr/>
          </p:nvSpPr>
          <p:spPr bwMode="auto">
            <a:xfrm>
              <a:off x="1152" y="1878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09" name="Line 6"/>
            <p:cNvSpPr>
              <a:spLocks noChangeShapeType="1"/>
            </p:cNvSpPr>
            <p:nvPr/>
          </p:nvSpPr>
          <p:spPr bwMode="auto">
            <a:xfrm>
              <a:off x="1152" y="216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0" name="Line 7"/>
            <p:cNvSpPr>
              <a:spLocks noChangeShapeType="1"/>
            </p:cNvSpPr>
            <p:nvPr/>
          </p:nvSpPr>
          <p:spPr bwMode="auto">
            <a:xfrm>
              <a:off x="1152" y="274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1" name="Line 8"/>
            <p:cNvSpPr>
              <a:spLocks noChangeShapeType="1"/>
            </p:cNvSpPr>
            <p:nvPr/>
          </p:nvSpPr>
          <p:spPr bwMode="auto">
            <a:xfrm>
              <a:off x="2016" y="1008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2" name="Line 9"/>
            <p:cNvSpPr>
              <a:spLocks noChangeShapeType="1"/>
            </p:cNvSpPr>
            <p:nvPr/>
          </p:nvSpPr>
          <p:spPr bwMode="auto">
            <a:xfrm>
              <a:off x="3339" y="1016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3" name="Line 10"/>
            <p:cNvSpPr>
              <a:spLocks noChangeShapeType="1"/>
            </p:cNvSpPr>
            <p:nvPr/>
          </p:nvSpPr>
          <p:spPr bwMode="auto">
            <a:xfrm>
              <a:off x="3637" y="2166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4" name="Line 11"/>
            <p:cNvSpPr>
              <a:spLocks noChangeShapeType="1"/>
            </p:cNvSpPr>
            <p:nvPr/>
          </p:nvSpPr>
          <p:spPr bwMode="auto">
            <a:xfrm>
              <a:off x="3344" y="2742"/>
              <a:ext cx="0" cy="576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5" name="Line 12"/>
            <p:cNvSpPr>
              <a:spLocks noChangeShapeType="1"/>
            </p:cNvSpPr>
            <p:nvPr/>
          </p:nvSpPr>
          <p:spPr bwMode="auto">
            <a:xfrm>
              <a:off x="2016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6" name="Line 13"/>
            <p:cNvSpPr>
              <a:spLocks noChangeShapeType="1"/>
            </p:cNvSpPr>
            <p:nvPr/>
          </p:nvSpPr>
          <p:spPr bwMode="auto">
            <a:xfrm>
              <a:off x="3744" y="1587"/>
              <a:ext cx="0" cy="57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17" name="Text Box 14"/>
            <p:cNvSpPr txBox="1">
              <a:spLocks noChangeArrowheads="1"/>
            </p:cNvSpPr>
            <p:nvPr/>
          </p:nvSpPr>
          <p:spPr bwMode="auto">
            <a:xfrm>
              <a:off x="1152" y="992"/>
              <a:ext cx="905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sz="600" b="1">
                  <a:latin typeface="Arial Narrow" pitchFamily="34" charset="0"/>
                </a:rPr>
                <a:t>FROM: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1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2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3</a:t>
              </a:r>
              <a:endParaRPr lang="en-US" sz="800" b="1">
                <a:latin typeface="Arial Narrow" pitchFamily="34" charset="0"/>
              </a:endParaRP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FROM ADDRESS LINE 4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PHONE    CONTACT    #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MADE IN/ASSENBLED IN</a:t>
              </a:r>
            </a:p>
          </p:txBody>
        </p:sp>
        <p:sp>
          <p:nvSpPr>
            <p:cNvPr id="23618" name="Text Box 15"/>
            <p:cNvSpPr txBox="1">
              <a:spLocks noChangeArrowheads="1"/>
            </p:cNvSpPr>
            <p:nvPr/>
          </p:nvSpPr>
          <p:spPr bwMode="auto">
            <a:xfrm>
              <a:off x="1976" y="992"/>
              <a:ext cx="1386" cy="4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 dirty="0">
                  <a:latin typeface="Arial Narrow" pitchFamily="34" charset="0"/>
                </a:rPr>
                <a:t>TO:</a:t>
              </a:r>
            </a:p>
            <a:p>
              <a:pPr eaLnBrk="1" hangingPunct="1">
                <a:lnSpc>
                  <a:spcPct val="75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1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2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3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1200" b="1" dirty="0">
                  <a:latin typeface="Arial Narrow" pitchFamily="34" charset="0"/>
                </a:rPr>
                <a:t>TO        ADDRESS        LINE        4</a:t>
              </a:r>
            </a:p>
            <a:p>
              <a:pPr eaLnBrk="1" hangingPunct="1">
                <a:lnSpc>
                  <a:spcPct val="80000"/>
                </a:lnSpc>
              </a:pPr>
              <a:r>
                <a:rPr lang="en-US" sz="600" b="1" dirty="0" smtClean="0">
                  <a:latin typeface="Arial Narrow" pitchFamily="34" charset="0"/>
                </a:rPr>
                <a:t>DOCK</a:t>
              </a:r>
              <a:r>
                <a:rPr lang="en-US" sz="800" b="1" dirty="0">
                  <a:latin typeface="Arial Narrow" pitchFamily="34" charset="0"/>
                </a:rPr>
                <a:t>:</a:t>
              </a:r>
              <a:endParaRPr lang="en-US" sz="1800" b="1" dirty="0">
                <a:latin typeface="Arial Narrow" pitchFamily="34" charset="0"/>
              </a:endParaRPr>
            </a:p>
          </p:txBody>
        </p:sp>
        <p:sp>
          <p:nvSpPr>
            <p:cNvPr id="23619" name="Text Box 16"/>
            <p:cNvSpPr txBox="1">
              <a:spLocks noChangeArrowheads="1"/>
            </p:cNvSpPr>
            <p:nvPr/>
          </p:nvSpPr>
          <p:spPr bwMode="auto">
            <a:xfrm>
              <a:off x="1112" y="2148"/>
              <a:ext cx="518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LICENSE PLATE (5J):</a:t>
              </a:r>
            </a:p>
          </p:txBody>
        </p:sp>
        <p:sp>
          <p:nvSpPr>
            <p:cNvPr id="23620" name="Text Box 17"/>
            <p:cNvSpPr txBox="1">
              <a:spLocks noChangeArrowheads="1"/>
            </p:cNvSpPr>
            <p:nvPr/>
          </p:nvSpPr>
          <p:spPr bwMode="auto">
            <a:xfrm>
              <a:off x="1236" y="2496"/>
              <a:ext cx="231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  <a:cs typeface="Times New Roman" pitchFamily="18" charset="0"/>
                </a:rPr>
                <a:t>UN   123456789   A2B4C6D8E</a:t>
              </a:r>
            </a:p>
          </p:txBody>
        </p:sp>
        <p:sp>
          <p:nvSpPr>
            <p:cNvPr id="23621" name="Text Box 18"/>
            <p:cNvSpPr txBox="1">
              <a:spLocks noChangeArrowheads="1"/>
            </p:cNvSpPr>
            <p:nvPr/>
          </p:nvSpPr>
          <p:spPr bwMode="auto">
            <a:xfrm>
              <a:off x="3447" y="2766"/>
              <a:ext cx="1039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 dirty="0">
                  <a:latin typeface="Arial Narrow" pitchFamily="34" charset="0"/>
                  <a:cs typeface="Times New Roman" pitchFamily="18" charset="0"/>
                </a:rPr>
                <a:t>MIXED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 dirty="0">
                  <a:latin typeface="Arial Narrow" pitchFamily="34" charset="0"/>
                  <a:cs typeface="Times New Roman" pitchFamily="18" charset="0"/>
                </a:rPr>
                <a:t>LOAD</a:t>
              </a:r>
            </a:p>
          </p:txBody>
        </p:sp>
        <p:sp>
          <p:nvSpPr>
            <p:cNvPr id="23622" name="Text Box 19"/>
            <p:cNvSpPr txBox="1">
              <a:spLocks noChangeArrowheads="1"/>
            </p:cNvSpPr>
            <p:nvPr/>
          </p:nvSpPr>
          <p:spPr bwMode="auto">
            <a:xfrm>
              <a:off x="3604" y="2144"/>
              <a:ext cx="286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GROSS </a:t>
              </a:r>
            </a:p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WEIGHT:</a:t>
              </a:r>
            </a:p>
          </p:txBody>
        </p:sp>
        <p:sp>
          <p:nvSpPr>
            <p:cNvPr id="23623" name="Text Box 20"/>
            <p:cNvSpPr txBox="1">
              <a:spLocks noChangeArrowheads="1"/>
            </p:cNvSpPr>
            <p:nvPr/>
          </p:nvSpPr>
          <p:spPr bwMode="auto">
            <a:xfrm>
              <a:off x="3819" y="2189"/>
              <a:ext cx="840" cy="6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9999</a:t>
              </a:r>
              <a:r>
                <a:rPr lang="en-US" sz="4000" b="1">
                  <a:latin typeface="Arial Narrow" pitchFamily="34" charset="0"/>
                  <a:cs typeface="Times New Roman" pitchFamily="18" charset="0"/>
                </a:rPr>
                <a:t> </a:t>
              </a:r>
            </a:p>
            <a:p>
              <a:pPr algn="ctr" eaLnBrk="1" hangingPunct="1">
                <a:lnSpc>
                  <a:spcPct val="65000"/>
                </a:lnSpc>
              </a:pPr>
              <a:r>
                <a:rPr lang="en-US" sz="4400" b="1">
                  <a:latin typeface="Arial Narrow" pitchFamily="34" charset="0"/>
                  <a:cs typeface="Times New Roman" pitchFamily="18" charset="0"/>
                </a:rPr>
                <a:t>KG</a:t>
              </a:r>
            </a:p>
          </p:txBody>
        </p:sp>
        <p:sp>
          <p:nvSpPr>
            <p:cNvPr id="23624" name="Line 21"/>
            <p:cNvSpPr>
              <a:spLocks noChangeShapeType="1"/>
            </p:cNvSpPr>
            <p:nvPr/>
          </p:nvSpPr>
          <p:spPr bwMode="auto">
            <a:xfrm>
              <a:off x="2880" y="158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5" name="Text Box 22"/>
            <p:cNvSpPr txBox="1">
              <a:spLocks noChangeArrowheads="1"/>
            </p:cNvSpPr>
            <p:nvPr/>
          </p:nvSpPr>
          <p:spPr bwMode="auto">
            <a:xfrm>
              <a:off x="2246" y="1323"/>
              <a:ext cx="1024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800" b="1" dirty="0">
                  <a:latin typeface="Arial Narrow" pitchFamily="34" charset="0"/>
                  <a:cs typeface="Times New Roman" pitchFamily="18" charset="0"/>
                </a:rPr>
                <a:t>  </a:t>
              </a:r>
              <a:r>
                <a:rPr lang="en-US" sz="2800" b="1" dirty="0" smtClean="0">
                  <a:latin typeface="Arial Narrow" pitchFamily="34" charset="0"/>
                  <a:cs typeface="Times New Roman" pitchFamily="18" charset="0"/>
                </a:rPr>
                <a:t>DOCK 33</a:t>
              </a:r>
              <a:endParaRPr lang="en-US" sz="2800" b="1" dirty="0">
                <a:latin typeface="Arial Narrow" pitchFamily="34" charset="0"/>
                <a:cs typeface="Times New Roman" pitchFamily="18" charset="0"/>
              </a:endParaRPr>
            </a:p>
          </p:txBody>
        </p:sp>
        <p:pic>
          <p:nvPicPr>
            <p:cNvPr id="23626" name="Picture 2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6" y="2248"/>
              <a:ext cx="219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3627" name="Text Box 24"/>
            <p:cNvSpPr txBox="1">
              <a:spLocks noChangeArrowheads="1"/>
            </p:cNvSpPr>
            <p:nvPr/>
          </p:nvSpPr>
          <p:spPr bwMode="auto">
            <a:xfrm>
              <a:off x="1200" y="1725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28" name="Text Box 25"/>
            <p:cNvSpPr txBox="1">
              <a:spLocks noChangeArrowheads="1"/>
            </p:cNvSpPr>
            <p:nvPr/>
          </p:nvSpPr>
          <p:spPr bwMode="auto">
            <a:xfrm>
              <a:off x="1120" y="1572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29" name="Text Box 26"/>
            <p:cNvSpPr txBox="1">
              <a:spLocks noChangeArrowheads="1"/>
            </p:cNvSpPr>
            <p:nvPr/>
          </p:nvSpPr>
          <p:spPr bwMode="auto">
            <a:xfrm>
              <a:off x="1707" y="1572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30" name="Text Box 27"/>
            <p:cNvSpPr txBox="1">
              <a:spLocks noChangeArrowheads="1"/>
            </p:cNvSpPr>
            <p:nvPr/>
          </p:nvSpPr>
          <p:spPr bwMode="auto">
            <a:xfrm>
              <a:off x="1131" y="1581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12345678   1000</a:t>
              </a:r>
            </a:p>
          </p:txBody>
        </p:sp>
        <p:sp>
          <p:nvSpPr>
            <p:cNvPr id="23631" name="Text Box 28"/>
            <p:cNvSpPr txBox="1">
              <a:spLocks noChangeArrowheads="1"/>
            </p:cNvSpPr>
            <p:nvPr/>
          </p:nvSpPr>
          <p:spPr bwMode="auto">
            <a:xfrm>
              <a:off x="1125" y="1708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32" name="Text Box 29"/>
            <p:cNvSpPr txBox="1">
              <a:spLocks noChangeArrowheads="1"/>
            </p:cNvSpPr>
            <p:nvPr/>
          </p:nvSpPr>
          <p:spPr bwMode="auto">
            <a:xfrm>
              <a:off x="1611" y="1710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33" name="Text Box 30"/>
            <p:cNvSpPr txBox="1">
              <a:spLocks noChangeArrowheads="1"/>
            </p:cNvSpPr>
            <p:nvPr/>
          </p:nvSpPr>
          <p:spPr bwMode="auto">
            <a:xfrm>
              <a:off x="1437" y="1701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34" name="Text Box 31"/>
            <p:cNvSpPr txBox="1">
              <a:spLocks noChangeArrowheads="1"/>
            </p:cNvSpPr>
            <p:nvPr/>
          </p:nvSpPr>
          <p:spPr bwMode="auto">
            <a:xfrm>
              <a:off x="1728" y="1728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3635" name="Text Box 32"/>
            <p:cNvSpPr txBox="1">
              <a:spLocks noChangeArrowheads="1"/>
            </p:cNvSpPr>
            <p:nvPr/>
          </p:nvSpPr>
          <p:spPr bwMode="auto">
            <a:xfrm>
              <a:off x="2912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36" name="Text Box 33"/>
            <p:cNvSpPr txBox="1">
              <a:spLocks noChangeArrowheads="1"/>
            </p:cNvSpPr>
            <p:nvPr/>
          </p:nvSpPr>
          <p:spPr bwMode="auto">
            <a:xfrm>
              <a:off x="2832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37" name="Text Box 34"/>
            <p:cNvSpPr txBox="1">
              <a:spLocks noChangeArrowheads="1"/>
            </p:cNvSpPr>
            <p:nvPr/>
          </p:nvSpPr>
          <p:spPr bwMode="auto">
            <a:xfrm>
              <a:off x="3419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38" name="Text Box 35"/>
            <p:cNvSpPr txBox="1">
              <a:spLocks noChangeArrowheads="1"/>
            </p:cNvSpPr>
            <p:nvPr/>
          </p:nvSpPr>
          <p:spPr bwMode="auto">
            <a:xfrm>
              <a:off x="2843" y="1872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00345678   100</a:t>
              </a:r>
            </a:p>
          </p:txBody>
        </p:sp>
        <p:sp>
          <p:nvSpPr>
            <p:cNvPr id="23639" name="Text Box 36"/>
            <p:cNvSpPr txBox="1">
              <a:spLocks noChangeArrowheads="1"/>
            </p:cNvSpPr>
            <p:nvPr/>
          </p:nvSpPr>
          <p:spPr bwMode="auto">
            <a:xfrm>
              <a:off x="2837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40" name="Text Box 37"/>
            <p:cNvSpPr txBox="1">
              <a:spLocks noChangeArrowheads="1"/>
            </p:cNvSpPr>
            <p:nvPr/>
          </p:nvSpPr>
          <p:spPr bwMode="auto">
            <a:xfrm>
              <a:off x="3323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41" name="Text Box 38"/>
            <p:cNvSpPr txBox="1">
              <a:spLocks noChangeArrowheads="1"/>
            </p:cNvSpPr>
            <p:nvPr/>
          </p:nvSpPr>
          <p:spPr bwMode="auto">
            <a:xfrm>
              <a:off x="3149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42" name="Text Box 39"/>
            <p:cNvSpPr txBox="1">
              <a:spLocks noChangeArrowheads="1"/>
            </p:cNvSpPr>
            <p:nvPr/>
          </p:nvSpPr>
          <p:spPr bwMode="auto">
            <a:xfrm>
              <a:off x="3440" y="2019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</a:t>
              </a:r>
            </a:p>
          </p:txBody>
        </p:sp>
        <p:sp>
          <p:nvSpPr>
            <p:cNvPr id="23643" name="Text Box 40"/>
            <p:cNvSpPr txBox="1">
              <a:spLocks noChangeArrowheads="1"/>
            </p:cNvSpPr>
            <p:nvPr/>
          </p:nvSpPr>
          <p:spPr bwMode="auto">
            <a:xfrm>
              <a:off x="2918" y="1731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44" name="Text Box 41"/>
            <p:cNvSpPr txBox="1">
              <a:spLocks noChangeArrowheads="1"/>
            </p:cNvSpPr>
            <p:nvPr/>
          </p:nvSpPr>
          <p:spPr bwMode="auto">
            <a:xfrm>
              <a:off x="2838" y="1578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45" name="Text Box 42"/>
            <p:cNvSpPr txBox="1">
              <a:spLocks noChangeArrowheads="1"/>
            </p:cNvSpPr>
            <p:nvPr/>
          </p:nvSpPr>
          <p:spPr bwMode="auto">
            <a:xfrm>
              <a:off x="3425" y="1578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46" name="Text Box 43"/>
            <p:cNvSpPr txBox="1">
              <a:spLocks noChangeArrowheads="1"/>
            </p:cNvSpPr>
            <p:nvPr/>
          </p:nvSpPr>
          <p:spPr bwMode="auto">
            <a:xfrm>
              <a:off x="2849" y="1587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12245678   1000</a:t>
              </a:r>
            </a:p>
          </p:txBody>
        </p:sp>
        <p:sp>
          <p:nvSpPr>
            <p:cNvPr id="23647" name="Text Box 44"/>
            <p:cNvSpPr txBox="1">
              <a:spLocks noChangeArrowheads="1"/>
            </p:cNvSpPr>
            <p:nvPr/>
          </p:nvSpPr>
          <p:spPr bwMode="auto">
            <a:xfrm>
              <a:off x="2843" y="1714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48" name="Text Box 45"/>
            <p:cNvSpPr txBox="1">
              <a:spLocks noChangeArrowheads="1"/>
            </p:cNvSpPr>
            <p:nvPr/>
          </p:nvSpPr>
          <p:spPr bwMode="auto">
            <a:xfrm>
              <a:off x="3329" y="1716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49" name="Text Box 46"/>
            <p:cNvSpPr txBox="1">
              <a:spLocks noChangeArrowheads="1"/>
            </p:cNvSpPr>
            <p:nvPr/>
          </p:nvSpPr>
          <p:spPr bwMode="auto">
            <a:xfrm>
              <a:off x="3155" y="1707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50" name="Text Box 47"/>
            <p:cNvSpPr txBox="1">
              <a:spLocks noChangeArrowheads="1"/>
            </p:cNvSpPr>
            <p:nvPr/>
          </p:nvSpPr>
          <p:spPr bwMode="auto">
            <a:xfrm>
              <a:off x="3446" y="1734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3651" name="Text Box 48"/>
            <p:cNvSpPr txBox="1">
              <a:spLocks noChangeArrowheads="1"/>
            </p:cNvSpPr>
            <p:nvPr/>
          </p:nvSpPr>
          <p:spPr bwMode="auto">
            <a:xfrm>
              <a:off x="3791" y="1728"/>
              <a:ext cx="21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</a:t>
              </a:r>
            </a:p>
          </p:txBody>
        </p:sp>
        <p:sp>
          <p:nvSpPr>
            <p:cNvPr id="23652" name="Text Box 49"/>
            <p:cNvSpPr txBox="1">
              <a:spLocks noChangeArrowheads="1"/>
            </p:cNvSpPr>
            <p:nvPr/>
          </p:nvSpPr>
          <p:spPr bwMode="auto">
            <a:xfrm>
              <a:off x="3711" y="1575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53" name="Text Box 50"/>
            <p:cNvSpPr txBox="1">
              <a:spLocks noChangeArrowheads="1"/>
            </p:cNvSpPr>
            <p:nvPr/>
          </p:nvSpPr>
          <p:spPr bwMode="auto">
            <a:xfrm>
              <a:off x="4298" y="1575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54" name="Text Box 51"/>
            <p:cNvSpPr txBox="1">
              <a:spLocks noChangeArrowheads="1"/>
            </p:cNvSpPr>
            <p:nvPr/>
          </p:nvSpPr>
          <p:spPr bwMode="auto">
            <a:xfrm>
              <a:off x="3722" y="1584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12045678   1000</a:t>
              </a:r>
            </a:p>
          </p:txBody>
        </p:sp>
        <p:sp>
          <p:nvSpPr>
            <p:cNvPr id="23655" name="Text Box 52"/>
            <p:cNvSpPr txBox="1">
              <a:spLocks noChangeArrowheads="1"/>
            </p:cNvSpPr>
            <p:nvPr/>
          </p:nvSpPr>
          <p:spPr bwMode="auto">
            <a:xfrm>
              <a:off x="3716" y="1711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56" name="Text Box 53"/>
            <p:cNvSpPr txBox="1">
              <a:spLocks noChangeArrowheads="1"/>
            </p:cNvSpPr>
            <p:nvPr/>
          </p:nvSpPr>
          <p:spPr bwMode="auto">
            <a:xfrm>
              <a:off x="4202" y="1713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57" name="Text Box 54"/>
            <p:cNvSpPr txBox="1">
              <a:spLocks noChangeArrowheads="1"/>
            </p:cNvSpPr>
            <p:nvPr/>
          </p:nvSpPr>
          <p:spPr bwMode="auto">
            <a:xfrm>
              <a:off x="4028" y="1704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58" name="Text Box 55"/>
            <p:cNvSpPr txBox="1">
              <a:spLocks noChangeArrowheads="1"/>
            </p:cNvSpPr>
            <p:nvPr/>
          </p:nvSpPr>
          <p:spPr bwMode="auto">
            <a:xfrm>
              <a:off x="4319" y="1731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100</a:t>
              </a:r>
            </a:p>
          </p:txBody>
        </p:sp>
        <p:sp>
          <p:nvSpPr>
            <p:cNvPr id="23659" name="Text Box 56"/>
            <p:cNvSpPr txBox="1">
              <a:spLocks noChangeArrowheads="1"/>
            </p:cNvSpPr>
            <p:nvPr/>
          </p:nvSpPr>
          <p:spPr bwMode="auto">
            <a:xfrm>
              <a:off x="3782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60" name="Text Box 57"/>
            <p:cNvSpPr txBox="1">
              <a:spLocks noChangeArrowheads="1"/>
            </p:cNvSpPr>
            <p:nvPr/>
          </p:nvSpPr>
          <p:spPr bwMode="auto">
            <a:xfrm>
              <a:off x="3702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61" name="Text Box 58"/>
            <p:cNvSpPr txBox="1">
              <a:spLocks noChangeArrowheads="1"/>
            </p:cNvSpPr>
            <p:nvPr/>
          </p:nvSpPr>
          <p:spPr bwMode="auto">
            <a:xfrm>
              <a:off x="4289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62" name="Text Box 59"/>
            <p:cNvSpPr txBox="1">
              <a:spLocks noChangeArrowheads="1"/>
            </p:cNvSpPr>
            <p:nvPr/>
          </p:nvSpPr>
          <p:spPr bwMode="auto">
            <a:xfrm>
              <a:off x="3713" y="1869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12005678   1000</a:t>
              </a:r>
            </a:p>
          </p:txBody>
        </p:sp>
        <p:sp>
          <p:nvSpPr>
            <p:cNvPr id="23663" name="Text Box 60"/>
            <p:cNvSpPr txBox="1">
              <a:spLocks noChangeArrowheads="1"/>
            </p:cNvSpPr>
            <p:nvPr/>
          </p:nvSpPr>
          <p:spPr bwMode="auto">
            <a:xfrm>
              <a:off x="3707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64" name="Text Box 61"/>
            <p:cNvSpPr txBox="1">
              <a:spLocks noChangeArrowheads="1"/>
            </p:cNvSpPr>
            <p:nvPr/>
          </p:nvSpPr>
          <p:spPr bwMode="auto">
            <a:xfrm>
              <a:off x="4193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65" name="Text Box 62"/>
            <p:cNvSpPr txBox="1">
              <a:spLocks noChangeArrowheads="1"/>
            </p:cNvSpPr>
            <p:nvPr/>
          </p:nvSpPr>
          <p:spPr bwMode="auto">
            <a:xfrm>
              <a:off x="4019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66" name="Text Box 63"/>
            <p:cNvSpPr txBox="1">
              <a:spLocks noChangeArrowheads="1"/>
            </p:cNvSpPr>
            <p:nvPr/>
          </p:nvSpPr>
          <p:spPr bwMode="auto">
            <a:xfrm>
              <a:off x="4310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3667" name="Text Box 64"/>
            <p:cNvSpPr txBox="1">
              <a:spLocks noChangeArrowheads="1"/>
            </p:cNvSpPr>
            <p:nvPr/>
          </p:nvSpPr>
          <p:spPr bwMode="auto">
            <a:xfrm>
              <a:off x="2048" y="1737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23668" name="Text Box 65"/>
            <p:cNvSpPr txBox="1">
              <a:spLocks noChangeArrowheads="1"/>
            </p:cNvSpPr>
            <p:nvPr/>
          </p:nvSpPr>
          <p:spPr bwMode="auto">
            <a:xfrm>
              <a:off x="1968" y="1584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69" name="Text Box 66"/>
            <p:cNvSpPr txBox="1">
              <a:spLocks noChangeArrowheads="1"/>
            </p:cNvSpPr>
            <p:nvPr/>
          </p:nvSpPr>
          <p:spPr bwMode="auto">
            <a:xfrm>
              <a:off x="2555" y="1584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70" name="Text Box 67"/>
            <p:cNvSpPr txBox="1">
              <a:spLocks noChangeArrowheads="1"/>
            </p:cNvSpPr>
            <p:nvPr/>
          </p:nvSpPr>
          <p:spPr bwMode="auto">
            <a:xfrm>
              <a:off x="1979" y="1593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02345678   1200</a:t>
              </a:r>
            </a:p>
          </p:txBody>
        </p:sp>
        <p:sp>
          <p:nvSpPr>
            <p:cNvPr id="23671" name="Text Box 68"/>
            <p:cNvSpPr txBox="1">
              <a:spLocks noChangeArrowheads="1"/>
            </p:cNvSpPr>
            <p:nvPr/>
          </p:nvSpPr>
          <p:spPr bwMode="auto">
            <a:xfrm>
              <a:off x="1973" y="1720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72" name="Text Box 69"/>
            <p:cNvSpPr txBox="1">
              <a:spLocks noChangeArrowheads="1"/>
            </p:cNvSpPr>
            <p:nvPr/>
          </p:nvSpPr>
          <p:spPr bwMode="auto">
            <a:xfrm>
              <a:off x="2459" y="1722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73" name="Text Box 70"/>
            <p:cNvSpPr txBox="1">
              <a:spLocks noChangeArrowheads="1"/>
            </p:cNvSpPr>
            <p:nvPr/>
          </p:nvSpPr>
          <p:spPr bwMode="auto">
            <a:xfrm>
              <a:off x="2285" y="1713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74" name="Text Box 71"/>
            <p:cNvSpPr txBox="1">
              <a:spLocks noChangeArrowheads="1"/>
            </p:cNvSpPr>
            <p:nvPr/>
          </p:nvSpPr>
          <p:spPr bwMode="auto">
            <a:xfrm>
              <a:off x="2576" y="1740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200</a:t>
              </a:r>
            </a:p>
          </p:txBody>
        </p:sp>
        <p:sp>
          <p:nvSpPr>
            <p:cNvPr id="23675" name="Text Box 72"/>
            <p:cNvSpPr txBox="1">
              <a:spLocks noChangeArrowheads="1"/>
            </p:cNvSpPr>
            <p:nvPr/>
          </p:nvSpPr>
          <p:spPr bwMode="auto">
            <a:xfrm>
              <a:off x="2057" y="2016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76" name="Text Box 73"/>
            <p:cNvSpPr txBox="1">
              <a:spLocks noChangeArrowheads="1"/>
            </p:cNvSpPr>
            <p:nvPr/>
          </p:nvSpPr>
          <p:spPr bwMode="auto">
            <a:xfrm>
              <a:off x="1977" y="1863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77" name="Text Box 74"/>
            <p:cNvSpPr txBox="1">
              <a:spLocks noChangeArrowheads="1"/>
            </p:cNvSpPr>
            <p:nvPr/>
          </p:nvSpPr>
          <p:spPr bwMode="auto">
            <a:xfrm>
              <a:off x="2564" y="1863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78" name="Text Box 75"/>
            <p:cNvSpPr txBox="1">
              <a:spLocks noChangeArrowheads="1"/>
            </p:cNvSpPr>
            <p:nvPr/>
          </p:nvSpPr>
          <p:spPr bwMode="auto">
            <a:xfrm>
              <a:off x="1988" y="1872"/>
              <a:ext cx="89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12345600   6000</a:t>
              </a:r>
            </a:p>
          </p:txBody>
        </p:sp>
        <p:sp>
          <p:nvSpPr>
            <p:cNvPr id="23679" name="Text Box 76"/>
            <p:cNvSpPr txBox="1">
              <a:spLocks noChangeArrowheads="1"/>
            </p:cNvSpPr>
            <p:nvPr/>
          </p:nvSpPr>
          <p:spPr bwMode="auto">
            <a:xfrm>
              <a:off x="1982" y="1999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80" name="Text Box 77"/>
            <p:cNvSpPr txBox="1">
              <a:spLocks noChangeArrowheads="1"/>
            </p:cNvSpPr>
            <p:nvPr/>
          </p:nvSpPr>
          <p:spPr bwMode="auto">
            <a:xfrm>
              <a:off x="2468" y="2001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81" name="Text Box 78"/>
            <p:cNvSpPr txBox="1">
              <a:spLocks noChangeArrowheads="1"/>
            </p:cNvSpPr>
            <p:nvPr/>
          </p:nvSpPr>
          <p:spPr bwMode="auto">
            <a:xfrm>
              <a:off x="2294" y="1992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82" name="Text Box 79"/>
            <p:cNvSpPr txBox="1">
              <a:spLocks noChangeArrowheads="1"/>
            </p:cNvSpPr>
            <p:nvPr/>
          </p:nvSpPr>
          <p:spPr bwMode="auto">
            <a:xfrm>
              <a:off x="2585" y="2019"/>
              <a:ext cx="3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1200</a:t>
              </a:r>
            </a:p>
          </p:txBody>
        </p:sp>
        <p:sp>
          <p:nvSpPr>
            <p:cNvPr id="23683" name="Text Box 80"/>
            <p:cNvSpPr txBox="1">
              <a:spLocks noChangeArrowheads="1"/>
            </p:cNvSpPr>
            <p:nvPr/>
          </p:nvSpPr>
          <p:spPr bwMode="auto">
            <a:xfrm>
              <a:off x="1196" y="2013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23684" name="Text Box 81"/>
            <p:cNvSpPr txBox="1">
              <a:spLocks noChangeArrowheads="1"/>
            </p:cNvSpPr>
            <p:nvPr/>
          </p:nvSpPr>
          <p:spPr bwMode="auto">
            <a:xfrm>
              <a:off x="1116" y="1860"/>
              <a:ext cx="404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PART NUMBER</a:t>
              </a:r>
            </a:p>
          </p:txBody>
        </p:sp>
        <p:sp>
          <p:nvSpPr>
            <p:cNvPr id="23685" name="Text Box 82"/>
            <p:cNvSpPr txBox="1">
              <a:spLocks noChangeArrowheads="1"/>
            </p:cNvSpPr>
            <p:nvPr/>
          </p:nvSpPr>
          <p:spPr bwMode="auto">
            <a:xfrm>
              <a:off x="1703" y="1860"/>
              <a:ext cx="339" cy="1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5000"/>
                </a:lnSpc>
              </a:pPr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TOTAL QTY</a:t>
              </a:r>
            </a:p>
          </p:txBody>
        </p:sp>
        <p:sp>
          <p:nvSpPr>
            <p:cNvPr id="23686" name="Text Box 83"/>
            <p:cNvSpPr txBox="1">
              <a:spLocks noChangeArrowheads="1"/>
            </p:cNvSpPr>
            <p:nvPr/>
          </p:nvSpPr>
          <p:spPr bwMode="auto">
            <a:xfrm>
              <a:off x="1127" y="1869"/>
              <a:ext cx="84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 Narrow" pitchFamily="34" charset="0"/>
                  <a:cs typeface="Times New Roman" pitchFamily="18" charset="0"/>
                </a:rPr>
                <a:t>10345678   750</a:t>
              </a:r>
            </a:p>
          </p:txBody>
        </p:sp>
        <p:sp>
          <p:nvSpPr>
            <p:cNvPr id="23687" name="Text Box 84"/>
            <p:cNvSpPr txBox="1">
              <a:spLocks noChangeArrowheads="1"/>
            </p:cNvSpPr>
            <p:nvPr/>
          </p:nvSpPr>
          <p:spPr bwMode="auto">
            <a:xfrm>
              <a:off x="1121" y="1996"/>
              <a:ext cx="285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# PACKS</a:t>
              </a:r>
            </a:p>
          </p:txBody>
        </p:sp>
        <p:sp>
          <p:nvSpPr>
            <p:cNvPr id="23688" name="Text Box 85"/>
            <p:cNvSpPr txBox="1">
              <a:spLocks noChangeArrowheads="1"/>
            </p:cNvSpPr>
            <p:nvPr/>
          </p:nvSpPr>
          <p:spPr bwMode="auto">
            <a:xfrm>
              <a:off x="1607" y="1998"/>
              <a:ext cx="442" cy="1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600" b="1">
                  <a:latin typeface="Arial Narrow" pitchFamily="34" charset="0"/>
                  <a:cs typeface="Times New Roman" pitchFamily="18" charset="0"/>
                </a:rPr>
                <a:t>QTY PER # PACK</a:t>
              </a:r>
            </a:p>
          </p:txBody>
        </p:sp>
        <p:sp>
          <p:nvSpPr>
            <p:cNvPr id="23689" name="Text Box 86"/>
            <p:cNvSpPr txBox="1">
              <a:spLocks noChangeArrowheads="1"/>
            </p:cNvSpPr>
            <p:nvPr/>
          </p:nvSpPr>
          <p:spPr bwMode="auto">
            <a:xfrm>
              <a:off x="1433" y="1989"/>
              <a:ext cx="20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@</a:t>
              </a:r>
            </a:p>
          </p:txBody>
        </p:sp>
        <p:sp>
          <p:nvSpPr>
            <p:cNvPr id="23690" name="Text Box 87"/>
            <p:cNvSpPr txBox="1">
              <a:spLocks noChangeArrowheads="1"/>
            </p:cNvSpPr>
            <p:nvPr/>
          </p:nvSpPr>
          <p:spPr bwMode="auto">
            <a:xfrm>
              <a:off x="1724" y="2016"/>
              <a:ext cx="2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400" b="1">
                  <a:latin typeface="Arial Narrow" pitchFamily="34" charset="0"/>
                  <a:cs typeface="Times New Roman" pitchFamily="18" charset="0"/>
                </a:rPr>
                <a:t>150</a:t>
              </a:r>
            </a:p>
          </p:txBody>
        </p:sp>
        <p:pic>
          <p:nvPicPr>
            <p:cNvPr id="23691" name="Picture 88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2810"/>
              <a:ext cx="1610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3555" name="Line 89"/>
          <p:cNvSpPr>
            <a:spLocks noChangeShapeType="1"/>
          </p:cNvSpPr>
          <p:nvPr/>
        </p:nvSpPr>
        <p:spPr bwMode="auto">
          <a:xfrm>
            <a:off x="1600200" y="2362200"/>
            <a:ext cx="434975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90"/>
          <p:cNvSpPr>
            <a:spLocks noChangeArrowheads="1"/>
          </p:cNvSpPr>
          <p:nvPr/>
        </p:nvSpPr>
        <p:spPr bwMode="auto">
          <a:xfrm>
            <a:off x="2613025" y="1012825"/>
            <a:ext cx="3765550" cy="459100"/>
          </a:xfrm>
          <a:prstGeom prst="rect">
            <a:avLst/>
          </a:prstGeom>
          <a:solidFill>
            <a:schemeClr val="bg1"/>
          </a:solidFill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1200" b="1" i="1">
                <a:latin typeface="Arial Narrow" pitchFamily="34" charset="0"/>
              </a:rPr>
              <a:t>FONTS SHALL BE UPPER CASE BOLD ARIAL NARROW,  HELVETICA CONDENSED OR EQUIVALENT</a:t>
            </a:r>
          </a:p>
        </p:txBody>
      </p:sp>
      <p:sp>
        <p:nvSpPr>
          <p:cNvPr id="23557" name="Rectangle 91"/>
          <p:cNvSpPr>
            <a:spLocks noChangeArrowheads="1"/>
          </p:cNvSpPr>
          <p:nvPr/>
        </p:nvSpPr>
        <p:spPr bwMode="auto">
          <a:xfrm>
            <a:off x="0" y="228600"/>
            <a:ext cx="1457325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FROM: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Address 4 lines max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Phone Number</a:t>
            </a:r>
            <a:r>
              <a:rPr lang="en-US" sz="900">
                <a:latin typeface="Arial Narrow" pitchFamily="34" charset="0"/>
              </a:rPr>
              <a:t> (Optional)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MADE IN XXX</a:t>
            </a:r>
            <a:r>
              <a:rPr lang="en-US" sz="900">
                <a:latin typeface="Arial Narrow" pitchFamily="34" charset="0"/>
              </a:rPr>
              <a:t> or </a:t>
            </a:r>
            <a:r>
              <a:rPr lang="en-US" sz="900" b="1">
                <a:latin typeface="Arial Narrow" pitchFamily="34" charset="0"/>
              </a:rPr>
              <a:t>ASY IN XXX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10 Point, 2.5 mm, 0.1"</a:t>
            </a:r>
          </a:p>
        </p:txBody>
      </p:sp>
      <p:sp>
        <p:nvSpPr>
          <p:cNvPr id="23558" name="Line 92"/>
          <p:cNvSpPr>
            <a:spLocks noChangeShapeType="1"/>
          </p:cNvSpPr>
          <p:nvPr/>
        </p:nvSpPr>
        <p:spPr bwMode="auto">
          <a:xfrm>
            <a:off x="1533525" y="1089025"/>
            <a:ext cx="625475" cy="5873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Line 93"/>
          <p:cNvSpPr>
            <a:spLocks noChangeShapeType="1"/>
          </p:cNvSpPr>
          <p:nvPr/>
        </p:nvSpPr>
        <p:spPr bwMode="auto">
          <a:xfrm flipH="1" flipV="1">
            <a:off x="3810000" y="5181600"/>
            <a:ext cx="671513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Line 94"/>
          <p:cNvSpPr>
            <a:spLocks noChangeShapeType="1"/>
          </p:cNvSpPr>
          <p:nvPr/>
        </p:nvSpPr>
        <p:spPr bwMode="auto">
          <a:xfrm flipH="1" flipV="1">
            <a:off x="6684963" y="3773488"/>
            <a:ext cx="1506537" cy="6683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95"/>
          <p:cNvSpPr>
            <a:spLocks noChangeArrowheads="1"/>
          </p:cNvSpPr>
          <p:nvPr/>
        </p:nvSpPr>
        <p:spPr bwMode="auto">
          <a:xfrm>
            <a:off x="4495800" y="5321300"/>
            <a:ext cx="1493838" cy="511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900" dirty="0">
                <a:latin typeface="Arial Narrow" pitchFamily="34" charset="0"/>
              </a:rPr>
              <a:t>Title:  None</a:t>
            </a:r>
          </a:p>
          <a:p>
            <a:pPr algn="ctr"/>
            <a:r>
              <a:rPr lang="en-US" sz="900" dirty="0">
                <a:latin typeface="Arial Narrow" pitchFamily="34" charset="0"/>
              </a:rPr>
              <a:t>PDF 417 2D Bar Code per AIAG B-16</a:t>
            </a:r>
          </a:p>
        </p:txBody>
      </p:sp>
      <p:sp>
        <p:nvSpPr>
          <p:cNvPr id="23562" name="Rectangle 96"/>
          <p:cNvSpPr>
            <a:spLocks noChangeArrowheads="1"/>
          </p:cNvSpPr>
          <p:nvPr/>
        </p:nvSpPr>
        <p:spPr bwMode="auto">
          <a:xfrm>
            <a:off x="0" y="3746500"/>
            <a:ext cx="2057400" cy="19637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LICENSE PLATE (5J)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u="sng" dirty="0">
                <a:latin typeface="Arial Narrow" pitchFamily="34" charset="0"/>
              </a:rPr>
              <a:t>Bar Code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Code 128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0.381 mm (15 mil) nominal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Height 13 mm (0.5 inch) min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Data Identifier:  </a:t>
            </a:r>
            <a:r>
              <a:rPr lang="en-US" sz="900" dirty="0" smtClean="0">
                <a:latin typeface="Arial Narrow" pitchFamily="34" charset="0"/>
              </a:rPr>
              <a:t>5J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Assigning Authority: UN = D-U-N-S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9 digits D-U-N-S Number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9 characters container serial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          number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Human Readable Text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24 Point , 6.1 mm, 0.24”  </a:t>
            </a:r>
          </a:p>
          <a:p>
            <a:pPr>
              <a:lnSpc>
                <a:spcPct val="80000"/>
              </a:lnSpc>
            </a:pPr>
            <a:r>
              <a:rPr lang="en-US" sz="900" i="1" dirty="0">
                <a:latin typeface="Arial Narrow" pitchFamily="34" charset="0"/>
              </a:rPr>
              <a:t>Note-Spaces are optional in human readable text only.  SPACES SHALL NOT BE  INCLUDED IN  BAR CODE DATA</a:t>
            </a:r>
            <a:r>
              <a:rPr lang="en-US" sz="900" dirty="0">
                <a:latin typeface="Arial Narrow" pitchFamily="34" charset="0"/>
              </a:rPr>
              <a:t>      	          	</a:t>
            </a:r>
          </a:p>
        </p:txBody>
      </p:sp>
      <p:sp>
        <p:nvSpPr>
          <p:cNvPr id="23563" name="Line 97"/>
          <p:cNvSpPr>
            <a:spLocks noChangeShapeType="1"/>
          </p:cNvSpPr>
          <p:nvPr/>
        </p:nvSpPr>
        <p:spPr bwMode="auto">
          <a:xfrm flipV="1">
            <a:off x="2084388" y="4090988"/>
            <a:ext cx="547687" cy="5953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98"/>
          <p:cNvSpPr>
            <a:spLocks noChangeArrowheads="1"/>
          </p:cNvSpPr>
          <p:nvPr/>
        </p:nvSpPr>
        <p:spPr bwMode="auto">
          <a:xfrm>
            <a:off x="7239000" y="3965575"/>
            <a:ext cx="1828800" cy="9779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u="sng">
                <a:latin typeface="Arial Narrow" pitchFamily="34" charset="0"/>
              </a:rPr>
              <a:t>Logistics Data: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</a:t>
            </a:r>
            <a:r>
              <a:rPr lang="en-US" sz="900" b="1">
                <a:latin typeface="Arial Narrow" pitchFamily="34" charset="0"/>
              </a:rPr>
              <a:t>GROSS  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          WEIGHT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6 Point, 1.5 mm, 0.06”</a:t>
            </a:r>
            <a:r>
              <a:rPr lang="en-US" sz="900" b="1">
                <a:latin typeface="Arial Narrow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    Gross Weight</a:t>
            </a:r>
            <a:r>
              <a:rPr lang="en-US" sz="900">
                <a:latin typeface="Arial Narrow" pitchFamily="34" charset="0"/>
              </a:rPr>
              <a:t> Text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 44 Point, 6.4 mm, 0..25”</a:t>
            </a:r>
          </a:p>
          <a:p>
            <a:pPr>
              <a:lnSpc>
                <a:spcPct val="80000"/>
              </a:lnSpc>
            </a:pPr>
            <a:r>
              <a:rPr lang="en-US" sz="900" b="1">
                <a:latin typeface="Arial Narrow" pitchFamily="34" charset="0"/>
              </a:rPr>
              <a:t>    Unit of Weight</a:t>
            </a:r>
            <a:r>
              <a:rPr lang="en-US" sz="900">
                <a:latin typeface="Arial Narrow" pitchFamily="34" charset="0"/>
              </a:rPr>
              <a:t> Text  </a:t>
            </a:r>
            <a:r>
              <a:rPr lang="en-US" sz="900" b="1">
                <a:latin typeface="Arial Narrow" pitchFamily="34" charset="0"/>
              </a:rPr>
              <a:t>KG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       44 Point, 6.4 mm, 0..25”</a:t>
            </a:r>
          </a:p>
        </p:txBody>
      </p:sp>
      <p:sp>
        <p:nvSpPr>
          <p:cNvPr id="23565" name="Freeform 99"/>
          <p:cNvSpPr>
            <a:spLocks/>
          </p:cNvSpPr>
          <p:nvPr/>
        </p:nvSpPr>
        <p:spPr bwMode="auto">
          <a:xfrm>
            <a:off x="4419600" y="1371600"/>
            <a:ext cx="3581400" cy="685800"/>
          </a:xfrm>
          <a:custGeom>
            <a:avLst/>
            <a:gdLst>
              <a:gd name="T0" fmla="*/ 2147483647 w 2256"/>
              <a:gd name="T1" fmla="*/ 0 h 432"/>
              <a:gd name="T2" fmla="*/ 2147483647 w 2256"/>
              <a:gd name="T3" fmla="*/ 2147483647 h 432"/>
              <a:gd name="T4" fmla="*/ 2147483647 w 2256"/>
              <a:gd name="T5" fmla="*/ 2147483647 h 432"/>
              <a:gd name="T6" fmla="*/ 2147483647 w 2256"/>
              <a:gd name="T7" fmla="*/ 2147483647 h 432"/>
              <a:gd name="T8" fmla="*/ 2147483647 w 2256"/>
              <a:gd name="T9" fmla="*/ 2147483647 h 432"/>
              <a:gd name="T10" fmla="*/ 2147483647 w 2256"/>
              <a:gd name="T11" fmla="*/ 2147483647 h 432"/>
              <a:gd name="T12" fmla="*/ 2147483647 w 2256"/>
              <a:gd name="T13" fmla="*/ 2147483647 h 432"/>
              <a:gd name="T14" fmla="*/ 2147483647 w 2256"/>
              <a:gd name="T15" fmla="*/ 2147483647 h 432"/>
              <a:gd name="T16" fmla="*/ 2147483647 w 2256"/>
              <a:gd name="T17" fmla="*/ 2147483647 h 432"/>
              <a:gd name="T18" fmla="*/ 2147483647 w 2256"/>
              <a:gd name="T19" fmla="*/ 2147483647 h 432"/>
              <a:gd name="T20" fmla="*/ 2147483647 w 2256"/>
              <a:gd name="T21" fmla="*/ 2147483647 h 432"/>
              <a:gd name="T22" fmla="*/ 2147483647 w 2256"/>
              <a:gd name="T23" fmla="*/ 2147483647 h 432"/>
              <a:gd name="T24" fmla="*/ 2147483647 w 2256"/>
              <a:gd name="T25" fmla="*/ 2147483647 h 432"/>
              <a:gd name="T26" fmla="*/ 2147483647 w 2256"/>
              <a:gd name="T27" fmla="*/ 2147483647 h 432"/>
              <a:gd name="T28" fmla="*/ 0 w 2256"/>
              <a:gd name="T29" fmla="*/ 2147483647 h 43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2256" h="432">
                <a:moveTo>
                  <a:pt x="2255" y="0"/>
                </a:moveTo>
                <a:lnTo>
                  <a:pt x="1899" y="15"/>
                </a:lnTo>
                <a:lnTo>
                  <a:pt x="1725" y="24"/>
                </a:lnTo>
                <a:lnTo>
                  <a:pt x="1559" y="34"/>
                </a:lnTo>
                <a:lnTo>
                  <a:pt x="1393" y="47"/>
                </a:lnTo>
                <a:lnTo>
                  <a:pt x="1234" y="63"/>
                </a:lnTo>
                <a:lnTo>
                  <a:pt x="1076" y="83"/>
                </a:lnTo>
                <a:lnTo>
                  <a:pt x="934" y="108"/>
                </a:lnTo>
                <a:lnTo>
                  <a:pt x="799" y="137"/>
                </a:lnTo>
                <a:lnTo>
                  <a:pt x="665" y="171"/>
                </a:lnTo>
                <a:lnTo>
                  <a:pt x="546" y="208"/>
                </a:lnTo>
                <a:lnTo>
                  <a:pt x="427" y="250"/>
                </a:lnTo>
                <a:lnTo>
                  <a:pt x="317" y="293"/>
                </a:lnTo>
                <a:lnTo>
                  <a:pt x="206" y="338"/>
                </a:lnTo>
                <a:lnTo>
                  <a:pt x="0" y="431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Rectangle 100"/>
          <p:cNvSpPr>
            <a:spLocks noChangeArrowheads="1"/>
          </p:cNvSpPr>
          <p:nvPr/>
        </p:nvSpPr>
        <p:spPr bwMode="auto">
          <a:xfrm>
            <a:off x="7467600" y="914400"/>
            <a:ext cx="1535113" cy="11700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Title:  </a:t>
            </a:r>
            <a:r>
              <a:rPr lang="en-US" sz="900" b="1" dirty="0">
                <a:latin typeface="Arial Narrow" pitchFamily="34" charset="0"/>
              </a:rPr>
              <a:t>TO:</a:t>
            </a:r>
            <a:endParaRPr lang="en-US" sz="900" dirty="0">
              <a:latin typeface="Arial Narrow" pitchFamily="34" charset="0"/>
            </a:endParaRPr>
          </a:p>
          <a:p>
            <a:r>
              <a:rPr lang="en-US" sz="900" dirty="0">
                <a:latin typeface="Arial Narrow" pitchFamily="34" charset="0"/>
              </a:rPr>
              <a:t>     6 Point, 1.5 mm, 0.06"</a:t>
            </a:r>
            <a:r>
              <a:rPr lang="en-US" sz="900" b="1" dirty="0">
                <a:latin typeface="Arial Narrow" pitchFamily="34" charset="0"/>
              </a:rPr>
              <a:t> </a:t>
            </a:r>
          </a:p>
          <a:p>
            <a:r>
              <a:rPr lang="en-US" sz="900" b="1" dirty="0">
                <a:latin typeface="Arial Narrow" pitchFamily="34" charset="0"/>
              </a:rPr>
              <a:t>Address 4 lines max</a:t>
            </a:r>
          </a:p>
          <a:p>
            <a:r>
              <a:rPr lang="en-US" sz="900" dirty="0">
                <a:latin typeface="Arial Narrow" pitchFamily="34" charset="0"/>
              </a:rPr>
              <a:t>12 Point, 4.3 mm, 0..17”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Title ; </a:t>
            </a:r>
            <a:r>
              <a:rPr lang="en-US" sz="900" b="1" dirty="0" smtClean="0">
                <a:latin typeface="Arial Narrow" pitchFamily="34" charset="0"/>
              </a:rPr>
              <a:t>DOCK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6 Point, 1.5 mm, 0.06"</a:t>
            </a:r>
          </a:p>
          <a:p>
            <a:pPr>
              <a:lnSpc>
                <a:spcPct val="80000"/>
              </a:lnSpc>
            </a:pPr>
            <a:r>
              <a:rPr lang="en-US" sz="900" b="1" dirty="0" smtClean="0">
                <a:latin typeface="Arial Narrow" pitchFamily="34" charset="0"/>
              </a:rPr>
              <a:t>Dock </a:t>
            </a:r>
            <a:r>
              <a:rPr lang="en-US" sz="900" b="1" dirty="0">
                <a:latin typeface="Arial Narrow" pitchFamily="34" charset="0"/>
              </a:rPr>
              <a:t>Text</a:t>
            </a:r>
            <a:endParaRPr lang="en-US" sz="900" dirty="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8 Character max</a:t>
            </a:r>
          </a:p>
          <a:p>
            <a:pPr>
              <a:lnSpc>
                <a:spcPct val="80000"/>
              </a:lnSpc>
            </a:pPr>
            <a:r>
              <a:rPr lang="en-US" sz="900" dirty="0">
                <a:latin typeface="Arial Narrow" pitchFamily="34" charset="0"/>
              </a:rPr>
              <a:t>     28 Point, 6.4  mm, 0..25"</a:t>
            </a:r>
          </a:p>
        </p:txBody>
      </p:sp>
      <p:sp>
        <p:nvSpPr>
          <p:cNvPr id="23567" name="Rectangle 101"/>
          <p:cNvSpPr>
            <a:spLocks noChangeArrowheads="1"/>
          </p:cNvSpPr>
          <p:nvPr/>
        </p:nvSpPr>
        <p:spPr bwMode="auto">
          <a:xfrm>
            <a:off x="1481736" y="194295"/>
            <a:ext cx="6022034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600" b="1" u="sng" dirty="0" smtClean="0">
                <a:latin typeface="Arial Narrow" pitchFamily="34" charset="0"/>
              </a:rPr>
              <a:t>1724-C FORMAT </a:t>
            </a:r>
            <a:r>
              <a:rPr lang="en-US" sz="3600" b="1" u="sng" dirty="0">
                <a:latin typeface="Arial Narrow" pitchFamily="34" charset="0"/>
              </a:rPr>
              <a:t>&amp; FONT SPECS</a:t>
            </a:r>
          </a:p>
        </p:txBody>
      </p:sp>
      <p:sp>
        <p:nvSpPr>
          <p:cNvPr id="23568" name="Rectangle 102"/>
          <p:cNvSpPr>
            <a:spLocks noChangeArrowheads="1"/>
          </p:cNvSpPr>
          <p:nvPr/>
        </p:nvSpPr>
        <p:spPr bwMode="auto">
          <a:xfrm>
            <a:off x="0" y="1524000"/>
            <a:ext cx="1574800" cy="1962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PART  NUMBER</a:t>
            </a:r>
          </a:p>
          <a:p>
            <a:r>
              <a:rPr lang="en-US" sz="900">
                <a:latin typeface="Arial Narrow" pitchFamily="34" charset="0"/>
              </a:rPr>
              <a:t>     8 Point, 1.5 mm, 0.06"</a:t>
            </a:r>
            <a:r>
              <a:rPr lang="en-US" sz="900" b="1">
                <a:latin typeface="Arial Narrow" pitchFamily="34" charset="0"/>
              </a:rPr>
              <a:t> </a:t>
            </a:r>
          </a:p>
          <a:p>
            <a:r>
              <a:rPr lang="en-US" sz="900" b="1">
                <a:latin typeface="Arial Narrow" pitchFamily="34" charset="0"/>
              </a:rPr>
              <a:t>Part Number Text</a:t>
            </a:r>
            <a:endParaRPr lang="en-US" sz="900"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16  Point, 11.2 mm, 0.44”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TOTAL QTY</a:t>
            </a:r>
          </a:p>
          <a:p>
            <a:r>
              <a:rPr lang="en-US" sz="900">
                <a:latin typeface="Arial Narrow" pitchFamily="34" charset="0"/>
              </a:rPr>
              <a:t>    8 Point, 1.5 mm, 0.06"</a:t>
            </a:r>
            <a:r>
              <a:rPr lang="en-US" sz="900" b="1">
                <a:latin typeface="Arial Narrow" pitchFamily="34" charset="0"/>
              </a:rPr>
              <a:t> </a:t>
            </a:r>
          </a:p>
          <a:p>
            <a:r>
              <a:rPr lang="en-US" sz="900" b="1">
                <a:latin typeface="Arial Narrow" pitchFamily="34" charset="0"/>
              </a:rPr>
              <a:t>Total Qty Text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16  Point, 11.2 mm, 0.44”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# PACKS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 8 Point, 1.5 mm, 0.06“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# Packs Text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16  Point, 11.2 mm, 0.44”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Title:  </a:t>
            </a:r>
            <a:r>
              <a:rPr lang="en-US" sz="900" b="1">
                <a:latin typeface="Arial Narrow" pitchFamily="34" charset="0"/>
              </a:rPr>
              <a:t>QTY PER PACK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8 Point, 1.5 mm, 0.06“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Qty Per Pack Text</a:t>
            </a:r>
          </a:p>
          <a:p>
            <a:pPr>
              <a:lnSpc>
                <a:spcPct val="80000"/>
              </a:lnSpc>
            </a:pPr>
            <a:r>
              <a:rPr lang="en-US" sz="900">
                <a:latin typeface="Arial Narrow" pitchFamily="34" charset="0"/>
              </a:rPr>
              <a:t>   16  Point, 11.2 mm, 0.44” </a:t>
            </a:r>
          </a:p>
        </p:txBody>
      </p:sp>
      <p:grpSp>
        <p:nvGrpSpPr>
          <p:cNvPr id="23569" name="Group 103"/>
          <p:cNvGrpSpPr>
            <a:grpSpLocks/>
          </p:cNvGrpSpPr>
          <p:nvPr/>
        </p:nvGrpSpPr>
        <p:grpSpPr bwMode="auto">
          <a:xfrm>
            <a:off x="-12700" y="5889628"/>
            <a:ext cx="9196388" cy="1068388"/>
            <a:chOff x="-8" y="3710"/>
            <a:chExt cx="5793" cy="673"/>
          </a:xfrm>
        </p:grpSpPr>
        <p:sp>
          <p:nvSpPr>
            <p:cNvPr id="23570" name="Rectangle 104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Rectangle 105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Rectangle 106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3" name="Rectangle 107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4" name="Rectangle 108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Rectangle 109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6" name="Rectangle 110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7" name="Rectangle 111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8" name="Rectangle 112"/>
            <p:cNvSpPr>
              <a:spLocks noChangeArrowheads="1"/>
            </p:cNvSpPr>
            <p:nvPr/>
          </p:nvSpPr>
          <p:spPr bwMode="auto">
            <a:xfrm>
              <a:off x="424" y="3994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9" name="Rectangle 113"/>
            <p:cNvSpPr>
              <a:spLocks noChangeArrowheads="1"/>
            </p:cNvSpPr>
            <p:nvPr/>
          </p:nvSpPr>
          <p:spPr bwMode="auto">
            <a:xfrm>
              <a:off x="1960" y="3994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0" name="Rectangle 114"/>
            <p:cNvSpPr>
              <a:spLocks noChangeArrowheads="1"/>
            </p:cNvSpPr>
            <p:nvPr/>
          </p:nvSpPr>
          <p:spPr bwMode="auto">
            <a:xfrm>
              <a:off x="5176" y="4078"/>
              <a:ext cx="609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27</a:t>
              </a:r>
            </a:p>
            <a:p>
              <a:pPr algn="ctr">
                <a:lnSpc>
                  <a:spcPct val="80000"/>
                </a:lnSpc>
              </a:pP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3581" name="Rectangle 115"/>
            <p:cNvSpPr>
              <a:spLocks noChangeArrowheads="1"/>
            </p:cNvSpPr>
            <p:nvPr/>
          </p:nvSpPr>
          <p:spPr bwMode="auto">
            <a:xfrm>
              <a:off x="2872" y="4004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3582" name="Rectangle 116"/>
            <p:cNvSpPr>
              <a:spLocks noChangeArrowheads="1"/>
            </p:cNvSpPr>
            <p:nvPr/>
          </p:nvSpPr>
          <p:spPr bwMode="auto">
            <a:xfrm>
              <a:off x="1466" y="3730"/>
              <a:ext cx="2306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3583" name="Rectangle 117"/>
            <p:cNvSpPr>
              <a:spLocks noChangeArrowheads="1"/>
            </p:cNvSpPr>
            <p:nvPr/>
          </p:nvSpPr>
          <p:spPr bwMode="auto">
            <a:xfrm>
              <a:off x="-8" y="4114"/>
              <a:ext cx="1704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3584" name="Rectangle 118"/>
            <p:cNvSpPr>
              <a:spLocks noChangeArrowheads="1"/>
            </p:cNvSpPr>
            <p:nvPr/>
          </p:nvSpPr>
          <p:spPr bwMode="auto">
            <a:xfrm>
              <a:off x="13" y="3808"/>
              <a:ext cx="178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3585" name="Rectangle 119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6" name="Rectangle 120"/>
            <p:cNvSpPr>
              <a:spLocks noChangeArrowheads="1"/>
            </p:cNvSpPr>
            <p:nvPr/>
          </p:nvSpPr>
          <p:spPr bwMode="auto">
            <a:xfrm>
              <a:off x="441" y="3973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7" name="Rectangle 121"/>
            <p:cNvSpPr>
              <a:spLocks noChangeArrowheads="1"/>
            </p:cNvSpPr>
            <p:nvPr/>
          </p:nvSpPr>
          <p:spPr bwMode="auto">
            <a:xfrm>
              <a:off x="-5" y="4002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3588" name="Rectangle 122"/>
            <p:cNvSpPr>
              <a:spLocks noChangeArrowheads="1"/>
            </p:cNvSpPr>
            <p:nvPr/>
          </p:nvSpPr>
          <p:spPr bwMode="auto">
            <a:xfrm>
              <a:off x="3596" y="3712"/>
              <a:ext cx="2180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 dirty="0">
                  <a:latin typeface="Arial Narrow" pitchFamily="34" charset="0"/>
                </a:rPr>
                <a:t>NOTE</a:t>
              </a:r>
              <a:r>
                <a:rPr lang="en-US" sz="900" b="1" dirty="0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3589" name="Rectangle 123"/>
            <p:cNvSpPr>
              <a:spLocks noChangeArrowheads="1"/>
            </p:cNvSpPr>
            <p:nvPr/>
          </p:nvSpPr>
          <p:spPr bwMode="auto">
            <a:xfrm>
              <a:off x="0" y="3710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3590" name="Rectangle 124"/>
            <p:cNvSpPr>
              <a:spLocks noChangeArrowheads="1"/>
            </p:cNvSpPr>
            <p:nvPr/>
          </p:nvSpPr>
          <p:spPr bwMode="auto">
            <a:xfrm>
              <a:off x="1769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1" name="Rectangle 125"/>
            <p:cNvSpPr>
              <a:spLocks noChangeArrowheads="1"/>
            </p:cNvSpPr>
            <p:nvPr/>
          </p:nvSpPr>
          <p:spPr bwMode="auto">
            <a:xfrm>
              <a:off x="1660" y="4006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2" name="Rectangle 126"/>
            <p:cNvSpPr>
              <a:spLocks noChangeArrowheads="1"/>
            </p:cNvSpPr>
            <p:nvPr/>
          </p:nvSpPr>
          <p:spPr bwMode="auto">
            <a:xfrm>
              <a:off x="2869" y="3998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3593" name="Rectangle 127"/>
            <p:cNvSpPr>
              <a:spLocks noChangeArrowheads="1"/>
            </p:cNvSpPr>
            <p:nvPr/>
          </p:nvSpPr>
          <p:spPr bwMode="auto">
            <a:xfrm>
              <a:off x="1624" y="3998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3594" name="Rectangle 128"/>
            <p:cNvSpPr>
              <a:spLocks noChangeArrowheads="1"/>
            </p:cNvSpPr>
            <p:nvPr/>
          </p:nvSpPr>
          <p:spPr bwMode="auto">
            <a:xfrm>
              <a:off x="2277" y="3998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3595" name="Rectangle 129"/>
            <p:cNvSpPr>
              <a:spLocks noChangeArrowheads="1"/>
            </p:cNvSpPr>
            <p:nvPr/>
          </p:nvSpPr>
          <p:spPr bwMode="auto">
            <a:xfrm>
              <a:off x="45" y="373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6" name="Rectangle 130"/>
            <p:cNvSpPr>
              <a:spLocks noChangeArrowheads="1"/>
            </p:cNvSpPr>
            <p:nvPr/>
          </p:nvSpPr>
          <p:spPr bwMode="auto">
            <a:xfrm>
              <a:off x="45" y="4024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7" name="Rectangle 131"/>
            <p:cNvSpPr>
              <a:spLocks noChangeArrowheads="1"/>
            </p:cNvSpPr>
            <p:nvPr/>
          </p:nvSpPr>
          <p:spPr bwMode="auto">
            <a:xfrm>
              <a:off x="45" y="3736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8" name="Rectangle 132"/>
            <p:cNvSpPr>
              <a:spLocks noChangeArrowheads="1"/>
            </p:cNvSpPr>
            <p:nvPr/>
          </p:nvSpPr>
          <p:spPr bwMode="auto">
            <a:xfrm>
              <a:off x="45" y="4024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9" name="Rectangle 133"/>
            <p:cNvSpPr>
              <a:spLocks noChangeArrowheads="1"/>
            </p:cNvSpPr>
            <p:nvPr/>
          </p:nvSpPr>
          <p:spPr bwMode="auto">
            <a:xfrm>
              <a:off x="1433" y="3736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0" name="Rectangle 134"/>
            <p:cNvSpPr>
              <a:spLocks noChangeArrowheads="1"/>
            </p:cNvSpPr>
            <p:nvPr/>
          </p:nvSpPr>
          <p:spPr bwMode="auto">
            <a:xfrm>
              <a:off x="1621" y="4024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1" name="Rectangle 135"/>
            <p:cNvSpPr>
              <a:spLocks noChangeArrowheads="1"/>
            </p:cNvSpPr>
            <p:nvPr/>
          </p:nvSpPr>
          <p:spPr bwMode="auto">
            <a:xfrm>
              <a:off x="2304" y="4024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2" name="Rectangle 136"/>
            <p:cNvSpPr>
              <a:spLocks noChangeArrowheads="1"/>
            </p:cNvSpPr>
            <p:nvPr/>
          </p:nvSpPr>
          <p:spPr bwMode="auto">
            <a:xfrm>
              <a:off x="2907" y="4024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3" name="Rectangle 137"/>
            <p:cNvSpPr>
              <a:spLocks noChangeArrowheads="1"/>
            </p:cNvSpPr>
            <p:nvPr/>
          </p:nvSpPr>
          <p:spPr bwMode="auto">
            <a:xfrm>
              <a:off x="5221" y="4024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" name="Rectangle 15"/>
          <p:cNvSpPr>
            <a:spLocks noChangeArrowheads="1"/>
          </p:cNvSpPr>
          <p:nvPr/>
        </p:nvSpPr>
        <p:spPr bwMode="auto">
          <a:xfrm>
            <a:off x="2501900" y="6477000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42" name="Rectangle 16"/>
          <p:cNvSpPr>
            <a:spLocks noChangeArrowheads="1"/>
          </p:cNvSpPr>
          <p:nvPr/>
        </p:nvSpPr>
        <p:spPr bwMode="auto">
          <a:xfrm>
            <a:off x="3705225" y="6486525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5800" y="381000"/>
            <a:ext cx="792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b="1" u="sng">
                <a:latin typeface="Arial Narrow" pitchFamily="34" charset="0"/>
              </a:rPr>
              <a:t>DATA IDENTIFIERS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736600" y="1103313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83357" y="973138"/>
            <a:ext cx="8780290" cy="82843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latin typeface="Arial Narrow" pitchFamily="34" charset="0"/>
              </a:rPr>
              <a:t>DATA IDENTIFIERS (DIs) DEFINE THE NATURE OF THE DATA CONTAINED WITHIN THE LINEAR BAR CODE.  </a:t>
            </a:r>
          </a:p>
          <a:p>
            <a:r>
              <a:rPr lang="en-US" sz="1200" b="1">
                <a:latin typeface="Arial Narrow" pitchFamily="34" charset="0"/>
              </a:rPr>
              <a:t>DIs ARE USED WITHIN THE 2D BAR CODE TO DEFINE THE NATURE OF THE DATA IN EACH FIELD.</a:t>
            </a:r>
          </a:p>
          <a:p>
            <a:r>
              <a:rPr lang="en-US" sz="1200" b="1">
                <a:latin typeface="Arial Narrow" pitchFamily="34" charset="0"/>
              </a:rPr>
              <a:t>THE TABLE BELOW REPRESENT TYPICAL DIs USED WITH ATI COMMON GLOBAL SHIPPING LABEL TEMPLATES.</a:t>
            </a:r>
          </a:p>
          <a:p>
            <a:r>
              <a:rPr lang="en-US" sz="1200" b="1">
                <a:latin typeface="Arial Narrow" pitchFamily="34" charset="0"/>
              </a:rPr>
              <a:t>ADDITIONAL DIs MAY BE USED AS BUSINESS PROCESSES REQUIRE AND SHALL CONFORM TO AIAG B10, B14, ANSI, AND ISO STANDARDS</a:t>
            </a: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-6350" y="5803900"/>
            <a:ext cx="9169400" cy="952500"/>
            <a:chOff x="-4" y="3656"/>
            <a:chExt cx="5776" cy="600"/>
          </a:xfrm>
        </p:grpSpPr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5169" y="3989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28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2876" y="3950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1724-C: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4591" name="Rectangle 15"/>
            <p:cNvSpPr>
              <a:spLocks noChangeArrowheads="1"/>
            </p:cNvSpPr>
            <p:nvPr/>
          </p:nvSpPr>
          <p:spPr bwMode="auto">
            <a:xfrm>
              <a:off x="1470" y="3676"/>
              <a:ext cx="2298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4592" name="Rectangle 16"/>
            <p:cNvSpPr>
              <a:spLocks noChangeArrowheads="1"/>
            </p:cNvSpPr>
            <p:nvPr/>
          </p:nvSpPr>
          <p:spPr bwMode="auto">
            <a:xfrm>
              <a:off x="-4" y="4060"/>
              <a:ext cx="1696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4593" name="Rectangle 17"/>
            <p:cNvSpPr>
              <a:spLocks noChangeArrowheads="1"/>
            </p:cNvSpPr>
            <p:nvPr/>
          </p:nvSpPr>
          <p:spPr bwMode="auto">
            <a:xfrm>
              <a:off x="17" y="3754"/>
              <a:ext cx="17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4594" name="Rectangle 1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5" name="Rectangle 1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6" name="Rectangle 20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4597" name="Rectangle 21"/>
            <p:cNvSpPr>
              <a:spLocks noChangeArrowheads="1"/>
            </p:cNvSpPr>
            <p:nvPr/>
          </p:nvSpPr>
          <p:spPr bwMode="auto">
            <a:xfrm>
              <a:off x="3600" y="3658"/>
              <a:ext cx="217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Rectangle 32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4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grpSp>
        <p:nvGrpSpPr>
          <p:cNvPr id="42" name="Group 125"/>
          <p:cNvGrpSpPr>
            <a:grpSpLocks/>
          </p:cNvGrpSpPr>
          <p:nvPr/>
        </p:nvGrpSpPr>
        <p:grpSpPr bwMode="auto">
          <a:xfrm>
            <a:off x="292100" y="1755775"/>
            <a:ext cx="8645525" cy="3927475"/>
            <a:chOff x="178" y="1088"/>
            <a:chExt cx="5446" cy="2474"/>
          </a:xfrm>
        </p:grpSpPr>
        <p:sp>
          <p:nvSpPr>
            <p:cNvPr id="43" name="Rectangle 9"/>
            <p:cNvSpPr>
              <a:spLocks noChangeArrowheads="1"/>
            </p:cNvSpPr>
            <p:nvPr/>
          </p:nvSpPr>
          <p:spPr bwMode="auto">
            <a:xfrm>
              <a:off x="4681" y="2992"/>
              <a:ext cx="935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REQUIRED</a:t>
              </a:r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auto">
            <a:xfrm>
              <a:off x="4681" y="2696"/>
              <a:ext cx="9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OPTIONAL </a:t>
              </a:r>
            </a:p>
          </p:txBody>
        </p:sp>
        <p:sp>
          <p:nvSpPr>
            <p:cNvPr id="45" name="Rectangle 11"/>
            <p:cNvSpPr>
              <a:spLocks noChangeArrowheads="1"/>
            </p:cNvSpPr>
            <p:nvPr/>
          </p:nvSpPr>
          <p:spPr bwMode="auto">
            <a:xfrm>
              <a:off x="4681" y="2514"/>
              <a:ext cx="935" cy="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OPTIONAL</a:t>
              </a:r>
            </a:p>
          </p:txBody>
        </p:sp>
        <p:sp>
          <p:nvSpPr>
            <p:cNvPr id="46" name="Rectangle 12"/>
            <p:cNvSpPr>
              <a:spLocks noChangeArrowheads="1"/>
            </p:cNvSpPr>
            <p:nvPr/>
          </p:nvSpPr>
          <p:spPr bwMode="auto">
            <a:xfrm>
              <a:off x="4681" y="2338"/>
              <a:ext cx="935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OPTIONAL</a:t>
              </a:r>
            </a:p>
          </p:txBody>
        </p:sp>
        <p:sp>
          <p:nvSpPr>
            <p:cNvPr id="47" name="Rectangle 13"/>
            <p:cNvSpPr>
              <a:spLocks noChangeArrowheads="1"/>
            </p:cNvSpPr>
            <p:nvPr/>
          </p:nvSpPr>
          <p:spPr bwMode="auto">
            <a:xfrm>
              <a:off x="4681" y="2152"/>
              <a:ext cx="93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REQUIRED</a:t>
              </a:r>
            </a:p>
          </p:txBody>
        </p:sp>
        <p:sp>
          <p:nvSpPr>
            <p:cNvPr id="48" name="Rectangle 14"/>
            <p:cNvSpPr>
              <a:spLocks noChangeArrowheads="1"/>
            </p:cNvSpPr>
            <p:nvPr/>
          </p:nvSpPr>
          <p:spPr bwMode="auto">
            <a:xfrm>
              <a:off x="4681" y="1986"/>
              <a:ext cx="935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OPTIONAL</a:t>
              </a:r>
            </a:p>
          </p:txBody>
        </p:sp>
        <p:sp>
          <p:nvSpPr>
            <p:cNvPr id="49" name="Rectangle 15"/>
            <p:cNvSpPr>
              <a:spLocks noChangeArrowheads="1"/>
            </p:cNvSpPr>
            <p:nvPr/>
          </p:nvSpPr>
          <p:spPr bwMode="auto">
            <a:xfrm>
              <a:off x="4681" y="1756"/>
              <a:ext cx="935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REQUIRED</a:t>
              </a:r>
            </a:p>
          </p:txBody>
        </p:sp>
        <p:sp>
          <p:nvSpPr>
            <p:cNvPr id="50" name="Rectangle 16"/>
            <p:cNvSpPr>
              <a:spLocks noChangeArrowheads="1"/>
            </p:cNvSpPr>
            <p:nvPr/>
          </p:nvSpPr>
          <p:spPr bwMode="auto">
            <a:xfrm>
              <a:off x="4681" y="1612"/>
              <a:ext cx="935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REQUIRED</a:t>
              </a:r>
            </a:p>
          </p:txBody>
        </p:sp>
        <p:sp>
          <p:nvSpPr>
            <p:cNvPr id="51" name="Rectangle 17"/>
            <p:cNvSpPr>
              <a:spLocks noChangeArrowheads="1"/>
            </p:cNvSpPr>
            <p:nvPr/>
          </p:nvSpPr>
          <p:spPr bwMode="auto">
            <a:xfrm>
              <a:off x="4681" y="1444"/>
              <a:ext cx="935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REQUIRED</a:t>
              </a:r>
            </a:p>
          </p:txBody>
        </p:sp>
        <p:sp>
          <p:nvSpPr>
            <p:cNvPr id="52" name="Rectangle 18"/>
            <p:cNvSpPr>
              <a:spLocks noChangeArrowheads="1"/>
            </p:cNvSpPr>
            <p:nvPr/>
          </p:nvSpPr>
          <p:spPr bwMode="auto">
            <a:xfrm>
              <a:off x="4681" y="1088"/>
              <a:ext cx="935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WITHIN 2D BAR CODE </a:t>
              </a:r>
            </a:p>
          </p:txBody>
        </p:sp>
        <p:sp>
          <p:nvSpPr>
            <p:cNvPr id="53" name="Rectangle 19"/>
            <p:cNvSpPr>
              <a:spLocks noChangeArrowheads="1"/>
            </p:cNvSpPr>
            <p:nvPr/>
          </p:nvSpPr>
          <p:spPr bwMode="auto">
            <a:xfrm>
              <a:off x="3648" y="2992"/>
              <a:ext cx="1033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7Q</a:t>
              </a:r>
              <a:r>
                <a:rPr lang="en-US" sz="1000">
                  <a:latin typeface="Arial Narrow" pitchFamily="34" charset="0"/>
                </a:rPr>
                <a:t>10</a:t>
              </a:r>
              <a:r>
                <a:rPr lang="en-US" sz="1000" b="1">
                  <a:latin typeface="Arial Narrow" pitchFamily="34" charset="0"/>
                </a:rPr>
                <a:t>GT</a:t>
              </a:r>
            </a:p>
          </p:txBody>
        </p:sp>
        <p:sp>
          <p:nvSpPr>
            <p:cNvPr id="54" name="Rectangle 20"/>
            <p:cNvSpPr>
              <a:spLocks noChangeArrowheads="1"/>
            </p:cNvSpPr>
            <p:nvPr/>
          </p:nvSpPr>
          <p:spPr bwMode="auto">
            <a:xfrm>
              <a:off x="2016" y="2992"/>
              <a:ext cx="1632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USES ANSI X12 QUALIFILIER AS LAST TWO CHARACTERS TO DEFINE UNIT OF MEASURE</a:t>
              </a: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GT=GROSS KILOGRAMS</a:t>
              </a:r>
            </a:p>
          </p:txBody>
        </p:sp>
        <p:sp>
          <p:nvSpPr>
            <p:cNvPr id="55" name="Rectangle 21"/>
            <p:cNvSpPr>
              <a:spLocks noChangeArrowheads="1"/>
            </p:cNvSpPr>
            <p:nvPr/>
          </p:nvSpPr>
          <p:spPr bwMode="auto">
            <a:xfrm>
              <a:off x="987" y="2992"/>
              <a:ext cx="1029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endParaRPr lang="en-US" sz="100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GROSS WEIGHT</a:t>
              </a:r>
            </a:p>
          </p:txBody>
        </p:sp>
        <p:sp>
          <p:nvSpPr>
            <p:cNvPr id="56" name="Rectangle 22"/>
            <p:cNvSpPr>
              <a:spLocks noChangeArrowheads="1"/>
            </p:cNvSpPr>
            <p:nvPr/>
          </p:nvSpPr>
          <p:spPr bwMode="auto">
            <a:xfrm>
              <a:off x="192" y="2992"/>
              <a:ext cx="795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7Q</a:t>
              </a:r>
            </a:p>
          </p:txBody>
        </p:sp>
        <p:sp>
          <p:nvSpPr>
            <p:cNvPr id="57" name="Rectangle 23"/>
            <p:cNvSpPr>
              <a:spLocks noChangeArrowheads="1"/>
            </p:cNvSpPr>
            <p:nvPr/>
          </p:nvSpPr>
          <p:spPr bwMode="auto">
            <a:xfrm>
              <a:off x="3648" y="2696"/>
              <a:ext cx="10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B</a:t>
              </a:r>
              <a:r>
                <a:rPr lang="en-US" sz="1000">
                  <a:latin typeface="Arial Narrow" pitchFamily="34" charset="0"/>
                </a:rPr>
                <a:t>KLT3214</a:t>
              </a:r>
            </a:p>
          </p:txBody>
        </p:sp>
        <p:sp>
          <p:nvSpPr>
            <p:cNvPr id="58" name="Rectangle 24"/>
            <p:cNvSpPr>
              <a:spLocks noChangeArrowheads="1"/>
            </p:cNvSpPr>
            <p:nvPr/>
          </p:nvSpPr>
          <p:spPr bwMode="auto">
            <a:xfrm>
              <a:off x="2016" y="2696"/>
              <a:ext cx="163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ATI SPECIFIED CONTAINER  NUMBER OR IF NOT SPECIFIED USE SUPPLIER REFERENCE SUCH AS CARTON</a:t>
              </a:r>
            </a:p>
          </p:txBody>
        </p:sp>
        <p:sp>
          <p:nvSpPr>
            <p:cNvPr id="59" name="Rectangle 25"/>
            <p:cNvSpPr>
              <a:spLocks noChangeArrowheads="1"/>
            </p:cNvSpPr>
            <p:nvPr/>
          </p:nvSpPr>
          <p:spPr bwMode="auto">
            <a:xfrm>
              <a:off x="987" y="2696"/>
              <a:ext cx="102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endParaRPr lang="en-US" sz="100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CONTAINER TYPE</a:t>
              </a:r>
            </a:p>
          </p:txBody>
        </p:sp>
        <p:sp>
          <p:nvSpPr>
            <p:cNvPr id="60" name="Rectangle 26"/>
            <p:cNvSpPr>
              <a:spLocks noChangeArrowheads="1"/>
            </p:cNvSpPr>
            <p:nvPr/>
          </p:nvSpPr>
          <p:spPr bwMode="auto">
            <a:xfrm>
              <a:off x="192" y="2696"/>
              <a:ext cx="79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B</a:t>
              </a:r>
            </a:p>
          </p:txBody>
        </p:sp>
        <p:sp>
          <p:nvSpPr>
            <p:cNvPr id="61" name="Rectangle 27"/>
            <p:cNvSpPr>
              <a:spLocks noChangeArrowheads="1"/>
            </p:cNvSpPr>
            <p:nvPr/>
          </p:nvSpPr>
          <p:spPr bwMode="auto">
            <a:xfrm>
              <a:off x="3648" y="2514"/>
              <a:ext cx="1033" cy="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15K</a:t>
              </a:r>
              <a:r>
                <a:rPr lang="en-US" sz="1000">
                  <a:latin typeface="Arial Narrow" pitchFamily="34" charset="0"/>
                </a:rPr>
                <a:t>G1155</a:t>
              </a:r>
            </a:p>
          </p:txBody>
        </p:sp>
        <p:sp>
          <p:nvSpPr>
            <p:cNvPr id="62" name="Rectangle 28"/>
            <p:cNvSpPr>
              <a:spLocks noChangeArrowheads="1"/>
            </p:cNvSpPr>
            <p:nvPr/>
          </p:nvSpPr>
          <p:spPr bwMode="auto">
            <a:xfrm>
              <a:off x="2016" y="2514"/>
              <a:ext cx="1632" cy="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IF USED AS PART OF ATI BUSINESS PROCESS</a:t>
              </a:r>
            </a:p>
          </p:txBody>
        </p:sp>
        <p:sp>
          <p:nvSpPr>
            <p:cNvPr id="63" name="Rectangle 29"/>
            <p:cNvSpPr>
              <a:spLocks noChangeArrowheads="1"/>
            </p:cNvSpPr>
            <p:nvPr/>
          </p:nvSpPr>
          <p:spPr bwMode="auto">
            <a:xfrm>
              <a:off x="987" y="2514"/>
              <a:ext cx="1029" cy="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KANBAN NUMBER</a:t>
              </a:r>
            </a:p>
          </p:txBody>
        </p:sp>
        <p:sp>
          <p:nvSpPr>
            <p:cNvPr id="64" name="Rectangle 30"/>
            <p:cNvSpPr>
              <a:spLocks noChangeArrowheads="1"/>
            </p:cNvSpPr>
            <p:nvPr/>
          </p:nvSpPr>
          <p:spPr bwMode="auto">
            <a:xfrm>
              <a:off x="192" y="2514"/>
              <a:ext cx="795" cy="15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15K</a:t>
              </a:r>
            </a:p>
          </p:txBody>
        </p:sp>
        <p:sp>
          <p:nvSpPr>
            <p:cNvPr id="65" name="Rectangle 31"/>
            <p:cNvSpPr>
              <a:spLocks noChangeArrowheads="1"/>
            </p:cNvSpPr>
            <p:nvPr/>
          </p:nvSpPr>
          <p:spPr bwMode="auto">
            <a:xfrm>
              <a:off x="3648" y="2343"/>
              <a:ext cx="1033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 dirty="0" smtClean="0">
                  <a:latin typeface="Arial Narrow" pitchFamily="34" charset="0"/>
                </a:rPr>
                <a:t>K</a:t>
              </a:r>
              <a:r>
                <a:rPr lang="en-US" sz="1000" dirty="0" smtClean="0">
                  <a:latin typeface="Arial Narrow" pitchFamily="34" charset="0"/>
                </a:rPr>
                <a:t>GM1234-00120</a:t>
              </a:r>
              <a:endParaRPr lang="en-US" sz="1000" dirty="0">
                <a:latin typeface="Arial Narrow" pitchFamily="34" charset="0"/>
              </a:endParaRPr>
            </a:p>
          </p:txBody>
        </p:sp>
        <p:sp>
          <p:nvSpPr>
            <p:cNvPr id="66" name="Rectangle 32"/>
            <p:cNvSpPr>
              <a:spLocks noChangeArrowheads="1"/>
            </p:cNvSpPr>
            <p:nvPr/>
          </p:nvSpPr>
          <p:spPr bwMode="auto">
            <a:xfrm>
              <a:off x="2016" y="2338"/>
              <a:ext cx="163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IF USED AS PART OF ATI BUSINESS PROCESS</a:t>
              </a:r>
            </a:p>
          </p:txBody>
        </p:sp>
        <p:sp>
          <p:nvSpPr>
            <p:cNvPr id="67" name="Rectangle 33"/>
            <p:cNvSpPr>
              <a:spLocks noChangeArrowheads="1"/>
            </p:cNvSpPr>
            <p:nvPr/>
          </p:nvSpPr>
          <p:spPr bwMode="auto">
            <a:xfrm>
              <a:off x="982" y="2305"/>
              <a:ext cx="1029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PO </a:t>
              </a:r>
              <a:r>
                <a:rPr lang="en-US" sz="1000" dirty="0" smtClean="0">
                  <a:latin typeface="Arial Narrow" pitchFamily="34" charset="0"/>
                </a:rPr>
                <a:t>NUMBER &amp; PO LINE NUMBER	</a:t>
              </a:r>
              <a:endParaRPr lang="en-US" sz="1000" dirty="0">
                <a:latin typeface="Arial Narrow" pitchFamily="34" charset="0"/>
              </a:endParaRPr>
            </a:p>
          </p:txBody>
        </p:sp>
        <p:sp>
          <p:nvSpPr>
            <p:cNvPr id="68" name="Rectangle 34"/>
            <p:cNvSpPr>
              <a:spLocks noChangeArrowheads="1"/>
            </p:cNvSpPr>
            <p:nvPr/>
          </p:nvSpPr>
          <p:spPr bwMode="auto">
            <a:xfrm>
              <a:off x="192" y="2338"/>
              <a:ext cx="795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K</a:t>
              </a:r>
            </a:p>
          </p:txBody>
        </p:sp>
        <p:sp>
          <p:nvSpPr>
            <p:cNvPr id="69" name="Rectangle 35"/>
            <p:cNvSpPr>
              <a:spLocks noChangeArrowheads="1"/>
            </p:cNvSpPr>
            <p:nvPr/>
          </p:nvSpPr>
          <p:spPr bwMode="auto">
            <a:xfrm>
              <a:off x="3648" y="2152"/>
              <a:ext cx="103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LC 15C</a:t>
              </a:r>
              <a:endParaRPr lang="en-US" sz="1000">
                <a:latin typeface="Arial Narrow" pitchFamily="34" charset="0"/>
              </a:endParaRPr>
            </a:p>
          </p:txBody>
        </p:sp>
        <p:sp>
          <p:nvSpPr>
            <p:cNvPr id="70" name="Rectangle 36"/>
            <p:cNvSpPr>
              <a:spLocks noChangeArrowheads="1"/>
            </p:cNvSpPr>
            <p:nvPr/>
          </p:nvSpPr>
          <p:spPr bwMode="auto">
            <a:xfrm>
              <a:off x="2016" y="2152"/>
              <a:ext cx="163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IDENTIFIES </a:t>
              </a:r>
              <a:r>
                <a:rPr lang="en-US" sz="1000" dirty="0" smtClean="0">
                  <a:latin typeface="Arial Narrow" pitchFamily="34" charset="0"/>
                </a:rPr>
                <a:t>DELIVERY </a:t>
              </a:r>
              <a:r>
                <a:rPr lang="en-US" sz="1000" dirty="0">
                  <a:latin typeface="Arial Narrow" pitchFamily="34" charset="0"/>
                </a:rPr>
                <a:t>DOCK</a:t>
              </a:r>
            </a:p>
          </p:txBody>
        </p:sp>
        <p:sp>
          <p:nvSpPr>
            <p:cNvPr id="71" name="Rectangle 37"/>
            <p:cNvSpPr>
              <a:spLocks noChangeArrowheads="1"/>
            </p:cNvSpPr>
            <p:nvPr/>
          </p:nvSpPr>
          <p:spPr bwMode="auto">
            <a:xfrm>
              <a:off x="987" y="2152"/>
              <a:ext cx="102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 smtClean="0">
                  <a:latin typeface="Arial Narrow" pitchFamily="34" charset="0"/>
                </a:rPr>
                <a:t>DOCK </a:t>
              </a:r>
              <a:r>
                <a:rPr lang="en-US" sz="1000" dirty="0">
                  <a:latin typeface="Arial Narrow" pitchFamily="34" charset="0"/>
                </a:rPr>
                <a:t>CODE</a:t>
              </a:r>
            </a:p>
          </p:txBody>
        </p:sp>
        <p:sp>
          <p:nvSpPr>
            <p:cNvPr id="72" name="Rectangle 38"/>
            <p:cNvSpPr>
              <a:spLocks noChangeArrowheads="1"/>
            </p:cNvSpPr>
            <p:nvPr/>
          </p:nvSpPr>
          <p:spPr bwMode="auto">
            <a:xfrm>
              <a:off x="192" y="2152"/>
              <a:ext cx="79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21L</a:t>
              </a:r>
            </a:p>
          </p:txBody>
        </p:sp>
        <p:sp>
          <p:nvSpPr>
            <p:cNvPr id="73" name="Rectangle 39"/>
            <p:cNvSpPr>
              <a:spLocks noChangeArrowheads="1"/>
            </p:cNvSpPr>
            <p:nvPr/>
          </p:nvSpPr>
          <p:spPr bwMode="auto">
            <a:xfrm>
              <a:off x="3648" y="1986"/>
              <a:ext cx="1033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20L</a:t>
              </a:r>
              <a:r>
                <a:rPr lang="en-US" sz="1000">
                  <a:latin typeface="Arial Narrow" pitchFamily="34" charset="0"/>
                </a:rPr>
                <a:t>A6-987</a:t>
              </a:r>
            </a:p>
          </p:txBody>
        </p:sp>
        <p:sp>
          <p:nvSpPr>
            <p:cNvPr id="74" name="Rectangle 40"/>
            <p:cNvSpPr>
              <a:spLocks noChangeArrowheads="1"/>
            </p:cNvSpPr>
            <p:nvPr/>
          </p:nvSpPr>
          <p:spPr bwMode="auto">
            <a:xfrm>
              <a:off x="2016" y="1986"/>
              <a:ext cx="1632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DELIVERY LOCATION WITHIN PLANT</a:t>
              </a:r>
            </a:p>
          </p:txBody>
        </p:sp>
        <p:sp>
          <p:nvSpPr>
            <p:cNvPr id="75" name="Rectangle 41"/>
            <p:cNvSpPr>
              <a:spLocks noChangeArrowheads="1"/>
            </p:cNvSpPr>
            <p:nvPr/>
          </p:nvSpPr>
          <p:spPr bwMode="auto">
            <a:xfrm>
              <a:off x="987" y="1986"/>
              <a:ext cx="1029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MATERIAL HANDLING CODE</a:t>
              </a:r>
            </a:p>
          </p:txBody>
        </p:sp>
        <p:sp>
          <p:nvSpPr>
            <p:cNvPr id="76" name="Rectangle 42"/>
            <p:cNvSpPr>
              <a:spLocks noChangeArrowheads="1"/>
            </p:cNvSpPr>
            <p:nvPr/>
          </p:nvSpPr>
          <p:spPr bwMode="auto">
            <a:xfrm>
              <a:off x="192" y="1986"/>
              <a:ext cx="795" cy="1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20L</a:t>
              </a:r>
            </a:p>
          </p:txBody>
        </p:sp>
        <p:sp>
          <p:nvSpPr>
            <p:cNvPr id="77" name="Rectangle 43"/>
            <p:cNvSpPr>
              <a:spLocks noChangeArrowheads="1"/>
            </p:cNvSpPr>
            <p:nvPr/>
          </p:nvSpPr>
          <p:spPr bwMode="auto">
            <a:xfrm>
              <a:off x="3648" y="1756"/>
              <a:ext cx="1033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 dirty="0" smtClean="0">
                  <a:latin typeface="Arial Narrow" pitchFamily="34" charset="0"/>
                </a:rPr>
                <a:t>5J</a:t>
              </a:r>
              <a:r>
                <a:rPr lang="en-US" sz="1000" dirty="0" smtClean="0">
                  <a:latin typeface="Arial Narrow" pitchFamily="34" charset="0"/>
                </a:rPr>
                <a:t>UN123456789A2B4C6D8E</a:t>
              </a:r>
              <a:endParaRPr lang="en-US" sz="1000" dirty="0">
                <a:latin typeface="Arial Narrow" pitchFamily="34" charset="0"/>
              </a:endParaRPr>
            </a:p>
          </p:txBody>
        </p:sp>
        <p:sp>
          <p:nvSpPr>
            <p:cNvPr id="78" name="Rectangle 44"/>
            <p:cNvSpPr>
              <a:spLocks noChangeArrowheads="1"/>
            </p:cNvSpPr>
            <p:nvPr/>
          </p:nvSpPr>
          <p:spPr bwMode="auto">
            <a:xfrm>
              <a:off x="2016" y="1756"/>
              <a:ext cx="1632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HAS STRUCTURE (SEE PAGE 7 of 11)</a:t>
              </a:r>
            </a:p>
          </p:txBody>
        </p:sp>
        <p:sp>
          <p:nvSpPr>
            <p:cNvPr id="79" name="Rectangle 45"/>
            <p:cNvSpPr>
              <a:spLocks noChangeArrowheads="1"/>
            </p:cNvSpPr>
            <p:nvPr/>
          </p:nvSpPr>
          <p:spPr bwMode="auto">
            <a:xfrm>
              <a:off x="987" y="1756"/>
              <a:ext cx="1029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LICENSE PLATE INDIVIDUAL CONTAINER OF LIKE PARTS</a:t>
              </a:r>
            </a:p>
          </p:txBody>
        </p:sp>
        <p:sp>
          <p:nvSpPr>
            <p:cNvPr id="80" name="Rectangle 46"/>
            <p:cNvSpPr>
              <a:spLocks noChangeArrowheads="1"/>
            </p:cNvSpPr>
            <p:nvPr/>
          </p:nvSpPr>
          <p:spPr bwMode="auto">
            <a:xfrm>
              <a:off x="192" y="1756"/>
              <a:ext cx="795" cy="2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 dirty="0" smtClean="0">
                  <a:latin typeface="Arial Narrow" pitchFamily="34" charset="0"/>
                </a:rPr>
                <a:t>5J</a:t>
              </a:r>
              <a:endParaRPr lang="en-US" sz="1000" b="1" dirty="0">
                <a:latin typeface="Arial Narrow" pitchFamily="34" charset="0"/>
              </a:endParaRPr>
            </a:p>
          </p:txBody>
        </p:sp>
        <p:sp>
          <p:nvSpPr>
            <p:cNvPr id="81" name="Rectangle 47"/>
            <p:cNvSpPr>
              <a:spLocks noChangeArrowheads="1"/>
            </p:cNvSpPr>
            <p:nvPr/>
          </p:nvSpPr>
          <p:spPr bwMode="auto">
            <a:xfrm>
              <a:off x="3648" y="1612"/>
              <a:ext cx="1033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Q</a:t>
              </a:r>
              <a:r>
                <a:rPr lang="en-US" sz="1000">
                  <a:latin typeface="Arial Narrow" pitchFamily="34" charset="0"/>
                </a:rPr>
                <a:t>160</a:t>
              </a:r>
            </a:p>
          </p:txBody>
        </p:sp>
        <p:sp>
          <p:nvSpPr>
            <p:cNvPr id="82" name="Rectangle 48"/>
            <p:cNvSpPr>
              <a:spLocks noChangeArrowheads="1"/>
            </p:cNvSpPr>
            <p:nvPr/>
          </p:nvSpPr>
          <p:spPr bwMode="auto">
            <a:xfrm>
              <a:off x="2016" y="1612"/>
              <a:ext cx="1632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TYPICALLY EXPRESSED IN PIECES</a:t>
              </a:r>
            </a:p>
          </p:txBody>
        </p:sp>
        <p:sp>
          <p:nvSpPr>
            <p:cNvPr id="83" name="Rectangle 49"/>
            <p:cNvSpPr>
              <a:spLocks noChangeArrowheads="1"/>
            </p:cNvSpPr>
            <p:nvPr/>
          </p:nvSpPr>
          <p:spPr bwMode="auto">
            <a:xfrm>
              <a:off x="987" y="1612"/>
              <a:ext cx="1029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QUANTITY</a:t>
              </a:r>
            </a:p>
          </p:txBody>
        </p:sp>
        <p:sp>
          <p:nvSpPr>
            <p:cNvPr id="84" name="Rectangle 50"/>
            <p:cNvSpPr>
              <a:spLocks noChangeArrowheads="1"/>
            </p:cNvSpPr>
            <p:nvPr/>
          </p:nvSpPr>
          <p:spPr bwMode="auto">
            <a:xfrm>
              <a:off x="192" y="1612"/>
              <a:ext cx="795" cy="1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Q</a:t>
              </a:r>
            </a:p>
          </p:txBody>
        </p:sp>
        <p:sp>
          <p:nvSpPr>
            <p:cNvPr id="85" name="Rectangle 51"/>
            <p:cNvSpPr>
              <a:spLocks noChangeArrowheads="1"/>
            </p:cNvSpPr>
            <p:nvPr/>
          </p:nvSpPr>
          <p:spPr bwMode="auto">
            <a:xfrm>
              <a:off x="3648" y="1444"/>
              <a:ext cx="1033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P</a:t>
              </a:r>
              <a:r>
                <a:rPr lang="en-US" sz="1000">
                  <a:latin typeface="Arial Narrow" pitchFamily="34" charset="0"/>
                </a:rPr>
                <a:t>12345678</a:t>
              </a:r>
            </a:p>
          </p:txBody>
        </p:sp>
        <p:sp>
          <p:nvSpPr>
            <p:cNvPr id="86" name="Rectangle 52"/>
            <p:cNvSpPr>
              <a:spLocks noChangeArrowheads="1"/>
            </p:cNvSpPr>
            <p:nvPr/>
          </p:nvSpPr>
          <p:spPr bwMode="auto">
            <a:xfrm>
              <a:off x="2016" y="1444"/>
              <a:ext cx="1632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TYPICALLY EIGHT (8) NUMERIC CHARACTERS</a:t>
              </a:r>
            </a:p>
          </p:txBody>
        </p:sp>
        <p:sp>
          <p:nvSpPr>
            <p:cNvPr id="87" name="Rectangle 53"/>
            <p:cNvSpPr>
              <a:spLocks noChangeArrowheads="1"/>
            </p:cNvSpPr>
            <p:nvPr/>
          </p:nvSpPr>
          <p:spPr bwMode="auto">
            <a:xfrm>
              <a:off x="987" y="1444"/>
              <a:ext cx="1029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ATI PART NUMBER</a:t>
              </a:r>
            </a:p>
          </p:txBody>
        </p:sp>
        <p:sp>
          <p:nvSpPr>
            <p:cNvPr id="88" name="Rectangle 54"/>
            <p:cNvSpPr>
              <a:spLocks noChangeArrowheads="1"/>
            </p:cNvSpPr>
            <p:nvPr/>
          </p:nvSpPr>
          <p:spPr bwMode="auto">
            <a:xfrm>
              <a:off x="192" y="1444"/>
              <a:ext cx="795" cy="1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P</a:t>
              </a:r>
            </a:p>
          </p:txBody>
        </p:sp>
        <p:sp>
          <p:nvSpPr>
            <p:cNvPr id="89" name="Rectangle 55"/>
            <p:cNvSpPr>
              <a:spLocks noChangeArrowheads="1"/>
            </p:cNvSpPr>
            <p:nvPr/>
          </p:nvSpPr>
          <p:spPr bwMode="auto">
            <a:xfrm>
              <a:off x="3648" y="1088"/>
              <a:ext cx="1033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EXAMPLE</a:t>
              </a:r>
            </a:p>
          </p:txBody>
        </p:sp>
        <p:sp>
          <p:nvSpPr>
            <p:cNvPr id="90" name="Rectangle 56"/>
            <p:cNvSpPr>
              <a:spLocks noChangeArrowheads="1"/>
            </p:cNvSpPr>
            <p:nvPr/>
          </p:nvSpPr>
          <p:spPr bwMode="auto">
            <a:xfrm>
              <a:off x="2016" y="1088"/>
              <a:ext cx="1632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COMMENT</a:t>
              </a:r>
            </a:p>
          </p:txBody>
        </p:sp>
        <p:sp>
          <p:nvSpPr>
            <p:cNvPr id="91" name="Rectangle 57"/>
            <p:cNvSpPr>
              <a:spLocks noChangeArrowheads="1"/>
            </p:cNvSpPr>
            <p:nvPr/>
          </p:nvSpPr>
          <p:spPr bwMode="auto">
            <a:xfrm>
              <a:off x="987" y="1088"/>
              <a:ext cx="1029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DEFINITION</a:t>
              </a:r>
            </a:p>
          </p:txBody>
        </p:sp>
        <p:sp>
          <p:nvSpPr>
            <p:cNvPr id="92" name="Rectangle 58"/>
            <p:cNvSpPr>
              <a:spLocks noChangeArrowheads="1"/>
            </p:cNvSpPr>
            <p:nvPr/>
          </p:nvSpPr>
          <p:spPr bwMode="auto">
            <a:xfrm>
              <a:off x="179" y="1088"/>
              <a:ext cx="795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DATA IDENTIFIER</a:t>
              </a:r>
            </a:p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200" b="1">
                  <a:latin typeface="Arial Narrow" pitchFamily="34" charset="0"/>
                </a:rPr>
                <a:t>DI</a:t>
              </a:r>
            </a:p>
          </p:txBody>
        </p:sp>
        <p:sp>
          <p:nvSpPr>
            <p:cNvPr id="93" name="Line 59"/>
            <p:cNvSpPr>
              <a:spLocks noChangeShapeType="1"/>
            </p:cNvSpPr>
            <p:nvPr/>
          </p:nvSpPr>
          <p:spPr bwMode="auto">
            <a:xfrm>
              <a:off x="202" y="1088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60"/>
            <p:cNvSpPr>
              <a:spLocks noChangeShapeType="1"/>
            </p:cNvSpPr>
            <p:nvPr/>
          </p:nvSpPr>
          <p:spPr bwMode="auto">
            <a:xfrm>
              <a:off x="202" y="1612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61"/>
            <p:cNvSpPr>
              <a:spLocks noChangeShapeType="1"/>
            </p:cNvSpPr>
            <p:nvPr/>
          </p:nvSpPr>
          <p:spPr bwMode="auto">
            <a:xfrm>
              <a:off x="202" y="1756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62"/>
            <p:cNvSpPr>
              <a:spLocks noChangeShapeType="1"/>
            </p:cNvSpPr>
            <p:nvPr/>
          </p:nvSpPr>
          <p:spPr bwMode="auto">
            <a:xfrm>
              <a:off x="193" y="1952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63"/>
            <p:cNvSpPr>
              <a:spLocks noChangeShapeType="1"/>
            </p:cNvSpPr>
            <p:nvPr/>
          </p:nvSpPr>
          <p:spPr bwMode="auto">
            <a:xfrm>
              <a:off x="202" y="3307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64"/>
            <p:cNvSpPr>
              <a:spLocks noChangeShapeType="1"/>
            </p:cNvSpPr>
            <p:nvPr/>
          </p:nvSpPr>
          <p:spPr bwMode="auto">
            <a:xfrm>
              <a:off x="192" y="1088"/>
              <a:ext cx="0" cy="246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65"/>
            <p:cNvSpPr>
              <a:spLocks noChangeShapeType="1"/>
            </p:cNvSpPr>
            <p:nvPr/>
          </p:nvSpPr>
          <p:spPr bwMode="auto">
            <a:xfrm>
              <a:off x="987" y="1098"/>
              <a:ext cx="4" cy="2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66"/>
            <p:cNvSpPr>
              <a:spLocks noChangeShapeType="1"/>
            </p:cNvSpPr>
            <p:nvPr/>
          </p:nvSpPr>
          <p:spPr bwMode="auto">
            <a:xfrm>
              <a:off x="2016" y="1098"/>
              <a:ext cx="0" cy="2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67"/>
            <p:cNvSpPr>
              <a:spLocks noChangeShapeType="1"/>
            </p:cNvSpPr>
            <p:nvPr/>
          </p:nvSpPr>
          <p:spPr bwMode="auto">
            <a:xfrm>
              <a:off x="3648" y="1098"/>
              <a:ext cx="0" cy="2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68"/>
            <p:cNvSpPr>
              <a:spLocks noChangeShapeType="1"/>
            </p:cNvSpPr>
            <p:nvPr/>
          </p:nvSpPr>
          <p:spPr bwMode="auto">
            <a:xfrm>
              <a:off x="202" y="2120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69"/>
            <p:cNvSpPr>
              <a:spLocks noChangeShapeType="1"/>
            </p:cNvSpPr>
            <p:nvPr/>
          </p:nvSpPr>
          <p:spPr bwMode="auto">
            <a:xfrm>
              <a:off x="202" y="2306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70"/>
            <p:cNvSpPr>
              <a:spLocks noChangeShapeType="1"/>
            </p:cNvSpPr>
            <p:nvPr/>
          </p:nvSpPr>
          <p:spPr bwMode="auto">
            <a:xfrm>
              <a:off x="202" y="2482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71"/>
            <p:cNvSpPr>
              <a:spLocks noChangeShapeType="1"/>
            </p:cNvSpPr>
            <p:nvPr/>
          </p:nvSpPr>
          <p:spPr bwMode="auto">
            <a:xfrm>
              <a:off x="202" y="2672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Line 72"/>
            <p:cNvSpPr>
              <a:spLocks noChangeShapeType="1"/>
            </p:cNvSpPr>
            <p:nvPr/>
          </p:nvSpPr>
          <p:spPr bwMode="auto">
            <a:xfrm>
              <a:off x="202" y="2984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Line 73"/>
            <p:cNvSpPr>
              <a:spLocks noChangeShapeType="1"/>
            </p:cNvSpPr>
            <p:nvPr/>
          </p:nvSpPr>
          <p:spPr bwMode="auto">
            <a:xfrm>
              <a:off x="202" y="1444"/>
              <a:ext cx="54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74"/>
            <p:cNvSpPr>
              <a:spLocks noChangeShapeType="1"/>
            </p:cNvSpPr>
            <p:nvPr/>
          </p:nvSpPr>
          <p:spPr bwMode="auto">
            <a:xfrm>
              <a:off x="5608" y="1454"/>
              <a:ext cx="8" cy="209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75"/>
            <p:cNvSpPr>
              <a:spLocks noChangeShapeType="1"/>
            </p:cNvSpPr>
            <p:nvPr/>
          </p:nvSpPr>
          <p:spPr bwMode="auto">
            <a:xfrm>
              <a:off x="5608" y="1098"/>
              <a:ext cx="0" cy="3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76"/>
            <p:cNvSpPr>
              <a:spLocks noChangeShapeType="1"/>
            </p:cNvSpPr>
            <p:nvPr/>
          </p:nvSpPr>
          <p:spPr bwMode="auto">
            <a:xfrm>
              <a:off x="4681" y="1098"/>
              <a:ext cx="0" cy="245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118"/>
            <p:cNvSpPr>
              <a:spLocks noChangeArrowheads="1"/>
            </p:cNvSpPr>
            <p:nvPr/>
          </p:nvSpPr>
          <p:spPr bwMode="auto">
            <a:xfrm>
              <a:off x="178" y="3221"/>
              <a:ext cx="795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>
                  <a:latin typeface="Arial Narrow" pitchFamily="34" charset="0"/>
                </a:rPr>
                <a:t>2S</a:t>
              </a:r>
            </a:p>
          </p:txBody>
        </p:sp>
        <p:sp>
          <p:nvSpPr>
            <p:cNvPr id="112" name="Rectangle 119"/>
            <p:cNvSpPr>
              <a:spLocks noChangeArrowheads="1"/>
            </p:cNvSpPr>
            <p:nvPr/>
          </p:nvSpPr>
          <p:spPr bwMode="auto">
            <a:xfrm>
              <a:off x="960" y="3221"/>
              <a:ext cx="1029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endParaRPr lang="en-US" sz="1000">
                <a:latin typeface="Arial Narrow" pitchFamily="34" charset="0"/>
              </a:endParaRP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SHIPMENT ID (SID)/PICK-UP</a:t>
              </a: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SHEET NUMBER</a:t>
              </a:r>
            </a:p>
          </p:txBody>
        </p:sp>
        <p:sp>
          <p:nvSpPr>
            <p:cNvPr id="113" name="Rectangle 121"/>
            <p:cNvSpPr>
              <a:spLocks noChangeArrowheads="1"/>
            </p:cNvSpPr>
            <p:nvPr/>
          </p:nvSpPr>
          <p:spPr bwMode="auto">
            <a:xfrm>
              <a:off x="2016" y="3322"/>
              <a:ext cx="1632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CREATED BY SUPPLIER AND TRANSMITED IN</a:t>
              </a:r>
            </a:p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>
                  <a:latin typeface="Arial Narrow" pitchFamily="34" charset="0"/>
                </a:rPr>
                <a:t>THE ASN </a:t>
              </a:r>
              <a:endParaRPr lang="en-US" sz="1000" b="1">
                <a:latin typeface="Arial Narrow" pitchFamily="34" charset="0"/>
              </a:endParaRPr>
            </a:p>
          </p:txBody>
        </p:sp>
        <p:sp>
          <p:nvSpPr>
            <p:cNvPr id="114" name="Rectangle 122"/>
            <p:cNvSpPr>
              <a:spLocks noChangeArrowheads="1"/>
            </p:cNvSpPr>
            <p:nvPr/>
          </p:nvSpPr>
          <p:spPr bwMode="auto">
            <a:xfrm>
              <a:off x="3680" y="3228"/>
              <a:ext cx="1033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b="1" dirty="0">
                  <a:latin typeface="Arial Narrow" pitchFamily="34" charset="0"/>
                </a:rPr>
                <a:t>B</a:t>
              </a:r>
              <a:r>
                <a:rPr lang="en-US" sz="1000" dirty="0">
                  <a:latin typeface="Arial Narrow" pitchFamily="34" charset="0"/>
                </a:rPr>
                <a:t>03456789</a:t>
              </a:r>
            </a:p>
          </p:txBody>
        </p:sp>
        <p:sp>
          <p:nvSpPr>
            <p:cNvPr id="115" name="Rectangle 123"/>
            <p:cNvSpPr>
              <a:spLocks noChangeArrowheads="1"/>
            </p:cNvSpPr>
            <p:nvPr/>
          </p:nvSpPr>
          <p:spPr bwMode="auto">
            <a:xfrm>
              <a:off x="4689" y="3228"/>
              <a:ext cx="935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 anchor="ctr"/>
            <a:lstStyle/>
            <a:p>
              <a:pPr>
                <a:lnSpc>
                  <a:spcPct val="80000"/>
                </a:lnSpc>
                <a:spcBef>
                  <a:spcPct val="20000"/>
                </a:spcBef>
              </a:pPr>
              <a:r>
                <a:rPr lang="en-US" sz="1000" dirty="0">
                  <a:latin typeface="Arial Narrow" pitchFamily="34" charset="0"/>
                </a:rPr>
                <a:t>OPTIONAL</a:t>
              </a:r>
            </a:p>
          </p:txBody>
        </p:sp>
        <p:sp>
          <p:nvSpPr>
            <p:cNvPr id="116" name="Line 124"/>
            <p:cNvSpPr>
              <a:spLocks noChangeShapeType="1"/>
            </p:cNvSpPr>
            <p:nvPr/>
          </p:nvSpPr>
          <p:spPr bwMode="auto">
            <a:xfrm>
              <a:off x="178" y="3539"/>
              <a:ext cx="54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5892800"/>
            <a:ext cx="9169400" cy="952500"/>
            <a:chOff x="-4" y="3656"/>
            <a:chExt cx="5776" cy="600"/>
          </a:xfrm>
        </p:grpSpPr>
        <p:sp>
          <p:nvSpPr>
            <p:cNvPr id="25678" name="Rectangle 3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79" name="Rectangle 4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0" name="Rectangle 5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1" name="Rectangle 6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2" name="Rectangle 7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3" name="Rectangle 8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84" name="Rectangle 9"/>
            <p:cNvSpPr>
              <a:spLocks noChangeArrowheads="1"/>
            </p:cNvSpPr>
            <p:nvPr/>
          </p:nvSpPr>
          <p:spPr bwMode="auto">
            <a:xfrm>
              <a:off x="5163" y="4024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29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25685" name="Rectangle 10"/>
            <p:cNvSpPr>
              <a:spLocks noChangeArrowheads="1"/>
            </p:cNvSpPr>
            <p:nvPr/>
          </p:nvSpPr>
          <p:spPr bwMode="auto">
            <a:xfrm>
              <a:off x="2876" y="3950"/>
              <a:ext cx="234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</a:t>
              </a:r>
              <a:r>
                <a:rPr lang="en-US" sz="1600" b="1" dirty="0">
                  <a:solidFill>
                    <a:srgbClr val="FF0000"/>
                  </a:solidFill>
                  <a:latin typeface="Arial Narrow" pitchFamily="34" charset="0"/>
                </a:rPr>
                <a:t> </a:t>
              </a:r>
              <a:r>
                <a:rPr lang="en-US" sz="1600" b="1" dirty="0">
                  <a:latin typeface="Arial Narrow" pitchFamily="34" charset="0"/>
                </a:rPr>
                <a:t>1724-C:</a:t>
              </a:r>
              <a:r>
                <a:rPr lang="en-US" sz="1600" b="1" dirty="0">
                  <a:solidFill>
                    <a:srgbClr val="FF0000"/>
                  </a:solidFill>
                  <a:latin typeface="Arial Narrow" pitchFamily="34" charset="0"/>
                </a:rPr>
                <a:t>  </a:t>
              </a:r>
              <a:r>
                <a:rPr lang="en-US" sz="1600" b="1" dirty="0">
                  <a:latin typeface="Arial Narrow" pitchFamily="34" charset="0"/>
                </a:rPr>
                <a:t>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MIXED LOAD CONTAINERS</a:t>
              </a:r>
            </a:p>
          </p:txBody>
        </p:sp>
        <p:sp>
          <p:nvSpPr>
            <p:cNvPr id="25686" name="Rectangle 11"/>
            <p:cNvSpPr>
              <a:spLocks noChangeArrowheads="1"/>
            </p:cNvSpPr>
            <p:nvPr/>
          </p:nvSpPr>
          <p:spPr bwMode="auto">
            <a:xfrm>
              <a:off x="1470" y="3676"/>
              <a:ext cx="2298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WHEN MORE THAN ONE PART NUMBER IS CONTAINED BY THE MASTER CONTAINER OR PALLET.</a:t>
              </a:r>
            </a:p>
          </p:txBody>
        </p:sp>
        <p:sp>
          <p:nvSpPr>
            <p:cNvPr id="25687" name="Rectangle 12"/>
            <p:cNvSpPr>
              <a:spLocks noChangeArrowheads="1"/>
            </p:cNvSpPr>
            <p:nvPr/>
          </p:nvSpPr>
          <p:spPr bwMode="auto">
            <a:xfrm>
              <a:off x="-4" y="4060"/>
              <a:ext cx="1696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25688" name="Rectangle 13"/>
            <p:cNvSpPr>
              <a:spLocks noChangeArrowheads="1"/>
            </p:cNvSpPr>
            <p:nvPr/>
          </p:nvSpPr>
          <p:spPr bwMode="auto">
            <a:xfrm>
              <a:off x="17" y="3754"/>
              <a:ext cx="177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25689" name="Rectangle 14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0" name="Rectangle 15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1" name="Rectangle 16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25692" name="Rectangle 17"/>
            <p:cNvSpPr>
              <a:spLocks noChangeArrowheads="1"/>
            </p:cNvSpPr>
            <p:nvPr/>
          </p:nvSpPr>
          <p:spPr bwMode="auto">
            <a:xfrm>
              <a:off x="3600" y="3658"/>
              <a:ext cx="217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25693" name="Rectangle 18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25694" name="Rectangle 19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5" name="Rectangle 20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96" name="Rectangle 21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25697" name="Rectangle 22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25698" name="Rectangle 23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25699" name="Rectangle 24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0" name="Rectangle 25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1" name="Rectangle 26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2" name="Rectangle 27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3" name="Rectangle 28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4" name="Rectangle 29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5" name="Rectangle 30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6" name="Rectangle 31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07" name="Rectangle 32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03" name="Rectangle 35"/>
          <p:cNvSpPr>
            <a:spLocks noChangeArrowheads="1"/>
          </p:cNvSpPr>
          <p:nvPr/>
        </p:nvSpPr>
        <p:spPr bwMode="auto">
          <a:xfrm>
            <a:off x="1066800" y="5272088"/>
            <a:ext cx="1389063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5604" name="Group 36"/>
          <p:cNvGrpSpPr>
            <a:grpSpLocks/>
          </p:cNvGrpSpPr>
          <p:nvPr/>
        </p:nvGrpSpPr>
        <p:grpSpPr bwMode="auto">
          <a:xfrm>
            <a:off x="1020763" y="392113"/>
            <a:ext cx="5168900" cy="5041900"/>
            <a:chOff x="643" y="140"/>
            <a:chExt cx="3256" cy="3403"/>
          </a:xfrm>
        </p:grpSpPr>
        <p:sp>
          <p:nvSpPr>
            <p:cNvPr id="25672" name="Freeform 37"/>
            <p:cNvSpPr>
              <a:spLocks/>
            </p:cNvSpPr>
            <p:nvPr/>
          </p:nvSpPr>
          <p:spPr bwMode="auto">
            <a:xfrm>
              <a:off x="672" y="140"/>
              <a:ext cx="3142" cy="148"/>
            </a:xfrm>
            <a:custGeom>
              <a:avLst/>
              <a:gdLst>
                <a:gd name="T0" fmla="*/ 0 w 2985"/>
                <a:gd name="T1" fmla="*/ 0 h 191"/>
                <a:gd name="T2" fmla="*/ 3481 w 2985"/>
                <a:gd name="T3" fmla="*/ 0 h 191"/>
                <a:gd name="T4" fmla="*/ 2767 w 2985"/>
                <a:gd name="T5" fmla="*/ 89 h 191"/>
                <a:gd name="T6" fmla="*/ 0 w 2985"/>
                <a:gd name="T7" fmla="*/ 89 h 191"/>
                <a:gd name="T8" fmla="*/ 0 w 2985"/>
                <a:gd name="T9" fmla="*/ 0 h 1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85" h="191">
                  <a:moveTo>
                    <a:pt x="0" y="0"/>
                  </a:moveTo>
                  <a:lnTo>
                    <a:pt x="2985" y="0"/>
                  </a:lnTo>
                  <a:lnTo>
                    <a:pt x="2373" y="191"/>
                  </a:lnTo>
                  <a:lnTo>
                    <a:pt x="0" y="1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7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3" name="Freeform 38"/>
            <p:cNvSpPr>
              <a:spLocks/>
            </p:cNvSpPr>
            <p:nvPr/>
          </p:nvSpPr>
          <p:spPr bwMode="auto">
            <a:xfrm>
              <a:off x="672" y="3408"/>
              <a:ext cx="3227" cy="135"/>
            </a:xfrm>
            <a:custGeom>
              <a:avLst/>
              <a:gdLst>
                <a:gd name="T0" fmla="*/ 0 w 3066"/>
                <a:gd name="T1" fmla="*/ 66 h 193"/>
                <a:gd name="T2" fmla="*/ 3574 w 3066"/>
                <a:gd name="T3" fmla="*/ 66 h 193"/>
                <a:gd name="T4" fmla="*/ 2842 w 3066"/>
                <a:gd name="T5" fmla="*/ 0 h 193"/>
                <a:gd name="T6" fmla="*/ 0 w 3066"/>
                <a:gd name="T7" fmla="*/ 0 h 193"/>
                <a:gd name="T8" fmla="*/ 0 w 3066"/>
                <a:gd name="T9" fmla="*/ 66 h 1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6" h="193">
                  <a:moveTo>
                    <a:pt x="0" y="193"/>
                  </a:moveTo>
                  <a:lnTo>
                    <a:pt x="3066" y="193"/>
                  </a:lnTo>
                  <a:lnTo>
                    <a:pt x="2437" y="0"/>
                  </a:lnTo>
                  <a:lnTo>
                    <a:pt x="0" y="0"/>
                  </a:lnTo>
                  <a:lnTo>
                    <a:pt x="0" y="193"/>
                  </a:lnTo>
                  <a:close/>
                </a:path>
              </a:pathLst>
            </a:custGeom>
            <a:solidFill>
              <a:srgbClr val="77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4" name="Rectangle 39"/>
            <p:cNvSpPr>
              <a:spLocks noChangeArrowheads="1"/>
            </p:cNvSpPr>
            <p:nvPr/>
          </p:nvSpPr>
          <p:spPr bwMode="auto">
            <a:xfrm>
              <a:off x="2400" y="3408"/>
              <a:ext cx="855" cy="13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300" b="1">
                  <a:latin typeface="Arial Narrow" pitchFamily="34" charset="0"/>
                  <a:cs typeface="Times New Roman" pitchFamily="18" charset="0"/>
                </a:rPr>
                <a:t> Message Trailer </a:t>
              </a:r>
              <a:r>
                <a:rPr lang="en-US" sz="1300" b="1" baseline="30000">
                  <a:latin typeface="Arial Narrow" pitchFamily="34" charset="0"/>
                  <a:cs typeface="Times New Roman" pitchFamily="18" charset="0"/>
                </a:rPr>
                <a:t>E</a:t>
              </a:r>
              <a:r>
                <a:rPr lang="en-US" sz="1300" b="1">
                  <a:latin typeface="Arial Narrow" pitchFamily="34" charset="0"/>
                  <a:cs typeface="Times New Roman" pitchFamily="18" charset="0"/>
                </a:rPr>
                <a:t>O</a:t>
              </a:r>
              <a:r>
                <a:rPr lang="en-US" sz="1300" b="1" baseline="-25000">
                  <a:latin typeface="Arial Narrow" pitchFamily="34" charset="0"/>
                  <a:cs typeface="Times New Roman" pitchFamily="18" charset="0"/>
                </a:rPr>
                <a:t>T</a:t>
              </a:r>
              <a:r>
                <a:rPr lang="en-US" sz="1300" b="1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 </a:t>
              </a:r>
              <a:endParaRPr lang="en-US">
                <a:cs typeface="Times New Roman" pitchFamily="18" charset="0"/>
              </a:endParaRPr>
            </a:p>
          </p:txBody>
        </p:sp>
        <p:sp>
          <p:nvSpPr>
            <p:cNvPr id="25675" name="Rectangle 40"/>
            <p:cNvSpPr>
              <a:spLocks noChangeArrowheads="1"/>
            </p:cNvSpPr>
            <p:nvPr/>
          </p:nvSpPr>
          <p:spPr bwMode="auto">
            <a:xfrm>
              <a:off x="672" y="144"/>
              <a:ext cx="144" cy="3387"/>
            </a:xfrm>
            <a:prstGeom prst="rect">
              <a:avLst/>
            </a:prstGeom>
            <a:solidFill>
              <a:srgbClr val="77777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76" name="Rectangle 41"/>
            <p:cNvSpPr>
              <a:spLocks noChangeArrowheads="1"/>
            </p:cNvSpPr>
            <p:nvPr/>
          </p:nvSpPr>
          <p:spPr bwMode="auto">
            <a:xfrm>
              <a:off x="2200" y="151"/>
              <a:ext cx="920" cy="134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eaLnBrk="1" hangingPunct="1"/>
              <a:r>
                <a:rPr lang="en-US" sz="1300" b="1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 Message Header [)&gt;</a:t>
              </a:r>
              <a:r>
                <a:rPr lang="en-US" sz="1300" b="1" baseline="3000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R</a:t>
              </a:r>
              <a:r>
                <a:rPr lang="en-US" sz="1300" b="1" baseline="-25000">
                  <a:solidFill>
                    <a:srgbClr val="000000"/>
                  </a:solidFill>
                  <a:latin typeface="Arial Narrow" pitchFamily="34" charset="0"/>
                  <a:cs typeface="Times New Roman" pitchFamily="18" charset="0"/>
                </a:rPr>
                <a:t>S</a:t>
              </a:r>
            </a:p>
          </p:txBody>
        </p:sp>
        <p:sp>
          <p:nvSpPr>
            <p:cNvPr id="25677" name="Text Box 42"/>
            <p:cNvSpPr txBox="1">
              <a:spLocks noChangeArrowheads="1"/>
            </p:cNvSpPr>
            <p:nvPr/>
          </p:nvSpPr>
          <p:spPr bwMode="auto">
            <a:xfrm>
              <a:off x="643" y="358"/>
              <a:ext cx="214" cy="30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M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E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S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S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A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G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E</a:t>
              </a:r>
            </a:p>
            <a:p>
              <a:endParaRPr lang="en-US" sz="1800" b="1">
                <a:solidFill>
                  <a:srgbClr val="DDDDDD"/>
                </a:solidFill>
                <a:latin typeface="Arial Narrow" pitchFamily="34" charset="0"/>
              </a:endParaRP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E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N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V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E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L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O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P</a:t>
              </a:r>
            </a:p>
            <a:p>
              <a:r>
                <a:rPr lang="en-US" sz="1800" b="1">
                  <a:solidFill>
                    <a:srgbClr val="DDDDDD"/>
                  </a:solidFill>
                  <a:latin typeface="Arial Narrow" pitchFamily="34" charset="0"/>
                </a:rPr>
                <a:t>E</a:t>
              </a:r>
            </a:p>
          </p:txBody>
        </p:sp>
      </p:grpSp>
      <p:sp>
        <p:nvSpPr>
          <p:cNvPr id="25605" name="Text Box 43"/>
          <p:cNvSpPr txBox="1">
            <a:spLocks noChangeArrowheads="1"/>
          </p:cNvSpPr>
          <p:nvPr/>
        </p:nvSpPr>
        <p:spPr bwMode="auto">
          <a:xfrm>
            <a:off x="1552575" y="846138"/>
            <a:ext cx="33670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 dirty="0">
                <a:latin typeface="Arial Narrow" pitchFamily="34" charset="0"/>
              </a:rPr>
              <a:t>5JUN123456789A2B4C6D8E</a:t>
            </a:r>
            <a:r>
              <a:rPr lang="en-US" sz="1200" b="1" baseline="30000" dirty="0">
                <a:latin typeface="Arial Narrow" pitchFamily="34" charset="0"/>
              </a:rPr>
              <a:t>G</a:t>
            </a:r>
            <a:r>
              <a:rPr lang="en-US" sz="1200" b="1" baseline="-25000" dirty="0">
                <a:latin typeface="Arial Narrow" pitchFamily="34" charset="0"/>
              </a:rPr>
              <a:t>S</a:t>
            </a:r>
            <a:r>
              <a:rPr lang="en-US" sz="1200" b="1" dirty="0">
                <a:latin typeface="Arial Narrow" pitchFamily="34" charset="0"/>
              </a:rPr>
              <a:t>7Q9999GT</a:t>
            </a:r>
            <a:r>
              <a:rPr lang="en-US" sz="1200" b="1" baseline="30000" dirty="0">
                <a:latin typeface="Arial Narrow" pitchFamily="34" charset="0"/>
              </a:rPr>
              <a:t>G</a:t>
            </a:r>
            <a:r>
              <a:rPr lang="en-US" sz="1200" b="1" baseline="-25000" dirty="0">
                <a:latin typeface="Arial Narrow" pitchFamily="34" charset="0"/>
              </a:rPr>
              <a:t>S</a:t>
            </a:r>
            <a:r>
              <a:rPr lang="en-US" sz="1200" b="1" dirty="0">
                <a:latin typeface="Arial Narrow" pitchFamily="34" charset="0"/>
              </a:rPr>
              <a:t>21LLC 15C</a:t>
            </a:r>
          </a:p>
        </p:txBody>
      </p:sp>
      <p:grpSp>
        <p:nvGrpSpPr>
          <p:cNvPr id="25606" name="Group 44"/>
          <p:cNvGrpSpPr>
            <a:grpSpLocks/>
          </p:cNvGrpSpPr>
          <p:nvPr/>
        </p:nvGrpSpPr>
        <p:grpSpPr bwMode="auto">
          <a:xfrm>
            <a:off x="1430338" y="706438"/>
            <a:ext cx="3651250" cy="4427537"/>
            <a:chOff x="901" y="445"/>
            <a:chExt cx="2300" cy="2789"/>
          </a:xfrm>
        </p:grpSpPr>
        <p:grpSp>
          <p:nvGrpSpPr>
            <p:cNvPr id="25618" name="Group 45"/>
            <p:cNvGrpSpPr>
              <a:grpSpLocks/>
            </p:cNvGrpSpPr>
            <p:nvPr/>
          </p:nvGrpSpPr>
          <p:grpSpPr bwMode="auto">
            <a:xfrm>
              <a:off x="901" y="445"/>
              <a:ext cx="2300" cy="348"/>
              <a:chOff x="898" y="132"/>
              <a:chExt cx="2300" cy="348"/>
            </a:xfrm>
          </p:grpSpPr>
          <p:sp>
            <p:nvSpPr>
              <p:cNvPr id="25667" name="Freeform 46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8" name="Freeform 47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9" name="Rectangle 48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70" name="Text Box 49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71" name="Text Box 50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19" name="Group 51"/>
            <p:cNvGrpSpPr>
              <a:grpSpLocks/>
            </p:cNvGrpSpPr>
            <p:nvPr/>
          </p:nvGrpSpPr>
          <p:grpSpPr bwMode="auto">
            <a:xfrm>
              <a:off x="901" y="751"/>
              <a:ext cx="2300" cy="348"/>
              <a:chOff x="898" y="132"/>
              <a:chExt cx="2300" cy="348"/>
            </a:xfrm>
          </p:grpSpPr>
          <p:sp>
            <p:nvSpPr>
              <p:cNvPr id="25662" name="Freeform 52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3" name="Freeform 53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4" name="Rectangle 54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5" name="Text Box 55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66" name="Text Box 56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0" name="Group 57"/>
            <p:cNvGrpSpPr>
              <a:grpSpLocks/>
            </p:cNvGrpSpPr>
            <p:nvPr/>
          </p:nvGrpSpPr>
          <p:grpSpPr bwMode="auto">
            <a:xfrm>
              <a:off x="901" y="1054"/>
              <a:ext cx="2300" cy="348"/>
              <a:chOff x="898" y="132"/>
              <a:chExt cx="2300" cy="348"/>
            </a:xfrm>
          </p:grpSpPr>
          <p:sp>
            <p:nvSpPr>
              <p:cNvPr id="25657" name="Freeform 58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8" name="Freeform 59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9" name="Rectangle 60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60" name="Text Box 61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61" name="Text Box 62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1" name="Group 63"/>
            <p:cNvGrpSpPr>
              <a:grpSpLocks/>
            </p:cNvGrpSpPr>
            <p:nvPr/>
          </p:nvGrpSpPr>
          <p:grpSpPr bwMode="auto">
            <a:xfrm>
              <a:off x="901" y="1360"/>
              <a:ext cx="2300" cy="348"/>
              <a:chOff x="898" y="132"/>
              <a:chExt cx="2300" cy="348"/>
            </a:xfrm>
          </p:grpSpPr>
          <p:sp>
            <p:nvSpPr>
              <p:cNvPr id="25652" name="Freeform 64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3" name="Freeform 65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4" name="Rectangle 66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5" name="Text Box 67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56" name="Text Box 68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2" name="Group 69"/>
            <p:cNvGrpSpPr>
              <a:grpSpLocks/>
            </p:cNvGrpSpPr>
            <p:nvPr/>
          </p:nvGrpSpPr>
          <p:grpSpPr bwMode="auto">
            <a:xfrm>
              <a:off x="901" y="1666"/>
              <a:ext cx="2300" cy="348"/>
              <a:chOff x="898" y="132"/>
              <a:chExt cx="2300" cy="348"/>
            </a:xfrm>
          </p:grpSpPr>
          <p:sp>
            <p:nvSpPr>
              <p:cNvPr id="25647" name="Freeform 70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8" name="Freeform 71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9" name="Rectangle 72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50" name="Text Box 73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51" name="Text Box 74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3" name="Group 75"/>
            <p:cNvGrpSpPr>
              <a:grpSpLocks/>
            </p:cNvGrpSpPr>
            <p:nvPr/>
          </p:nvGrpSpPr>
          <p:grpSpPr bwMode="auto">
            <a:xfrm>
              <a:off x="901" y="1969"/>
              <a:ext cx="2300" cy="348"/>
              <a:chOff x="898" y="132"/>
              <a:chExt cx="2300" cy="348"/>
            </a:xfrm>
          </p:grpSpPr>
          <p:sp>
            <p:nvSpPr>
              <p:cNvPr id="25642" name="Freeform 76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3" name="Freeform 77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4" name="Rectangle 78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5" name="Text Box 79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46" name="Text Box 80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4" name="Group 81"/>
            <p:cNvGrpSpPr>
              <a:grpSpLocks/>
            </p:cNvGrpSpPr>
            <p:nvPr/>
          </p:nvGrpSpPr>
          <p:grpSpPr bwMode="auto">
            <a:xfrm>
              <a:off x="901" y="2277"/>
              <a:ext cx="2300" cy="348"/>
              <a:chOff x="898" y="132"/>
              <a:chExt cx="2300" cy="348"/>
            </a:xfrm>
          </p:grpSpPr>
          <p:sp>
            <p:nvSpPr>
              <p:cNvPr id="25637" name="Freeform 82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8" name="Freeform 83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9" name="Rectangle 84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0" name="Text Box 85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41" name="Text Box 86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5" name="Group 87"/>
            <p:cNvGrpSpPr>
              <a:grpSpLocks/>
            </p:cNvGrpSpPr>
            <p:nvPr/>
          </p:nvGrpSpPr>
          <p:grpSpPr bwMode="auto">
            <a:xfrm>
              <a:off x="901" y="2583"/>
              <a:ext cx="2300" cy="348"/>
              <a:chOff x="898" y="132"/>
              <a:chExt cx="2300" cy="348"/>
            </a:xfrm>
          </p:grpSpPr>
          <p:sp>
            <p:nvSpPr>
              <p:cNvPr id="25632" name="Freeform 88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3" name="Freeform 89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4" name="Rectangle 90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5" name="Text Box 91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36" name="Text Box 92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  <p:grpSp>
          <p:nvGrpSpPr>
            <p:cNvPr id="25626" name="Group 93"/>
            <p:cNvGrpSpPr>
              <a:grpSpLocks/>
            </p:cNvGrpSpPr>
            <p:nvPr/>
          </p:nvGrpSpPr>
          <p:grpSpPr bwMode="auto">
            <a:xfrm>
              <a:off x="901" y="2886"/>
              <a:ext cx="2300" cy="348"/>
              <a:chOff x="898" y="132"/>
              <a:chExt cx="2300" cy="348"/>
            </a:xfrm>
          </p:grpSpPr>
          <p:sp>
            <p:nvSpPr>
              <p:cNvPr id="25627" name="Freeform 94"/>
              <p:cNvSpPr>
                <a:spLocks/>
              </p:cNvSpPr>
              <p:nvPr/>
            </p:nvSpPr>
            <p:spPr bwMode="auto">
              <a:xfrm>
                <a:off x="909" y="168"/>
                <a:ext cx="2289" cy="83"/>
              </a:xfrm>
              <a:custGeom>
                <a:avLst/>
                <a:gdLst>
                  <a:gd name="T0" fmla="*/ 0 w 1947"/>
                  <a:gd name="T1" fmla="*/ 0 h 228"/>
                  <a:gd name="T2" fmla="*/ 3164 w 1947"/>
                  <a:gd name="T3" fmla="*/ 0 h 228"/>
                  <a:gd name="T4" fmla="*/ 2516 w 1947"/>
                  <a:gd name="T5" fmla="*/ 11 h 228"/>
                  <a:gd name="T6" fmla="*/ 0 w 1947"/>
                  <a:gd name="T7" fmla="*/ 11 h 228"/>
                  <a:gd name="T8" fmla="*/ 0 w 1947"/>
                  <a:gd name="T9" fmla="*/ 0 h 22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7" h="228">
                    <a:moveTo>
                      <a:pt x="0" y="0"/>
                    </a:moveTo>
                    <a:lnTo>
                      <a:pt x="1947" y="0"/>
                    </a:lnTo>
                    <a:lnTo>
                      <a:pt x="1548" y="228"/>
                    </a:lnTo>
                    <a:lnTo>
                      <a:pt x="0" y="2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8" name="Freeform 95"/>
              <p:cNvSpPr>
                <a:spLocks/>
              </p:cNvSpPr>
              <p:nvPr/>
            </p:nvSpPr>
            <p:spPr bwMode="auto">
              <a:xfrm>
                <a:off x="907" y="369"/>
                <a:ext cx="2291" cy="84"/>
              </a:xfrm>
              <a:custGeom>
                <a:avLst/>
                <a:gdLst>
                  <a:gd name="T0" fmla="*/ 0 w 1940"/>
                  <a:gd name="T1" fmla="*/ 12 h 218"/>
                  <a:gd name="T2" fmla="*/ 3196 w 1940"/>
                  <a:gd name="T3" fmla="*/ 12 h 218"/>
                  <a:gd name="T4" fmla="*/ 2539 w 1940"/>
                  <a:gd name="T5" fmla="*/ 0 h 218"/>
                  <a:gd name="T6" fmla="*/ 0 w 1940"/>
                  <a:gd name="T7" fmla="*/ 0 h 218"/>
                  <a:gd name="T8" fmla="*/ 0 w 1940"/>
                  <a:gd name="T9" fmla="*/ 12 h 2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940" h="218">
                    <a:moveTo>
                      <a:pt x="0" y="218"/>
                    </a:moveTo>
                    <a:lnTo>
                      <a:pt x="1940" y="218"/>
                    </a:lnTo>
                    <a:lnTo>
                      <a:pt x="1542" y="0"/>
                    </a:lnTo>
                    <a:lnTo>
                      <a:pt x="0" y="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9" name="Rectangle 96"/>
              <p:cNvSpPr>
                <a:spLocks noChangeArrowheads="1"/>
              </p:cNvSpPr>
              <p:nvPr/>
            </p:nvSpPr>
            <p:spPr bwMode="auto">
              <a:xfrm>
                <a:off x="898" y="168"/>
                <a:ext cx="104" cy="284"/>
              </a:xfrm>
              <a:prstGeom prst="rect">
                <a:avLst/>
              </a:prstGeom>
              <a:solidFill>
                <a:srgbClr val="B2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0" name="Text Box 97"/>
              <p:cNvSpPr txBox="1">
                <a:spLocks noChangeArrowheads="1"/>
              </p:cNvSpPr>
              <p:nvPr/>
            </p:nvSpPr>
            <p:spPr bwMode="auto">
              <a:xfrm>
                <a:off x="2105" y="132"/>
                <a:ext cx="672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Header 06</a:t>
                </a:r>
                <a:r>
                  <a:rPr lang="en-US" sz="900" b="1" baseline="30000">
                    <a:latin typeface="Arial Narrow" pitchFamily="34" charset="0"/>
                  </a:rPr>
                  <a:t>G</a:t>
                </a:r>
                <a:r>
                  <a:rPr lang="en-US" sz="900" b="1" baseline="-25000">
                    <a:latin typeface="Arial Narrow" pitchFamily="34" charset="0"/>
                  </a:rPr>
                  <a:t>S</a:t>
                </a:r>
              </a:p>
            </p:txBody>
          </p:sp>
          <p:sp>
            <p:nvSpPr>
              <p:cNvPr id="25631" name="Text Box 98"/>
              <p:cNvSpPr txBox="1">
                <a:spLocks noChangeArrowheads="1"/>
              </p:cNvSpPr>
              <p:nvPr/>
            </p:nvSpPr>
            <p:spPr bwMode="auto">
              <a:xfrm>
                <a:off x="2184" y="336"/>
                <a:ext cx="593" cy="1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sz="900" b="1">
                    <a:latin typeface="Arial Narrow" pitchFamily="34" charset="0"/>
                  </a:rPr>
                  <a:t>Format Trailer </a:t>
                </a:r>
                <a:r>
                  <a:rPr lang="en-US" sz="900" b="1" baseline="30000">
                    <a:latin typeface="Arial Narrow" pitchFamily="34" charset="0"/>
                  </a:rPr>
                  <a:t>R</a:t>
                </a:r>
                <a:r>
                  <a:rPr lang="en-US" sz="900" b="1" baseline="-25000">
                    <a:latin typeface="Arial Narrow" pitchFamily="34" charset="0"/>
                  </a:rPr>
                  <a:t>S </a:t>
                </a:r>
              </a:p>
            </p:txBody>
          </p:sp>
        </p:grpSp>
      </p:grpSp>
      <p:sp>
        <p:nvSpPr>
          <p:cNvPr id="25607" name="Text Box 99"/>
          <p:cNvSpPr txBox="1">
            <a:spLocks noChangeArrowheads="1"/>
          </p:cNvSpPr>
          <p:nvPr/>
        </p:nvSpPr>
        <p:spPr bwMode="auto">
          <a:xfrm>
            <a:off x="1552575" y="1331913"/>
            <a:ext cx="2686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P12345678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Q200</a:t>
            </a:r>
          </a:p>
        </p:txBody>
      </p:sp>
      <p:sp>
        <p:nvSpPr>
          <p:cNvPr id="25608" name="Text Box 100"/>
          <p:cNvSpPr txBox="1">
            <a:spLocks noChangeArrowheads="1"/>
          </p:cNvSpPr>
          <p:nvPr/>
        </p:nvSpPr>
        <p:spPr bwMode="auto">
          <a:xfrm>
            <a:off x="1552575" y="1812925"/>
            <a:ext cx="268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P02345678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7Q1200PLGT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7Q6PK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Q200</a:t>
            </a:r>
          </a:p>
        </p:txBody>
      </p:sp>
      <p:sp>
        <p:nvSpPr>
          <p:cNvPr id="25609" name="Text Box 101"/>
          <p:cNvSpPr txBox="1">
            <a:spLocks noChangeArrowheads="1"/>
          </p:cNvSpPr>
          <p:nvPr/>
        </p:nvSpPr>
        <p:spPr bwMode="auto">
          <a:xfrm>
            <a:off x="1552575" y="2298700"/>
            <a:ext cx="2686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P12245678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Q200</a:t>
            </a:r>
          </a:p>
        </p:txBody>
      </p:sp>
      <p:sp>
        <p:nvSpPr>
          <p:cNvPr id="25610" name="Text Box 102"/>
          <p:cNvSpPr txBox="1">
            <a:spLocks noChangeArrowheads="1"/>
          </p:cNvSpPr>
          <p:nvPr/>
        </p:nvSpPr>
        <p:spPr bwMode="auto">
          <a:xfrm>
            <a:off x="1552575" y="2784475"/>
            <a:ext cx="2755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P12045678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Q100</a:t>
            </a:r>
          </a:p>
        </p:txBody>
      </p:sp>
      <p:sp>
        <p:nvSpPr>
          <p:cNvPr id="25611" name="Text Box 103"/>
          <p:cNvSpPr txBox="1">
            <a:spLocks noChangeArrowheads="1"/>
          </p:cNvSpPr>
          <p:nvPr/>
        </p:nvSpPr>
        <p:spPr bwMode="auto">
          <a:xfrm>
            <a:off x="1552575" y="3265488"/>
            <a:ext cx="2616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P10345678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7Q750PLGT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Q150</a:t>
            </a:r>
          </a:p>
        </p:txBody>
      </p:sp>
      <p:sp>
        <p:nvSpPr>
          <p:cNvPr id="25612" name="Text Box 104"/>
          <p:cNvSpPr txBox="1">
            <a:spLocks noChangeArrowheads="1"/>
          </p:cNvSpPr>
          <p:nvPr/>
        </p:nvSpPr>
        <p:spPr bwMode="auto">
          <a:xfrm>
            <a:off x="1552575" y="3752850"/>
            <a:ext cx="27559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P12045600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7Q6000PLGT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Q1200</a:t>
            </a:r>
          </a:p>
        </p:txBody>
      </p:sp>
      <p:sp>
        <p:nvSpPr>
          <p:cNvPr id="25613" name="Text Box 105"/>
          <p:cNvSpPr txBox="1">
            <a:spLocks noChangeArrowheads="1"/>
          </p:cNvSpPr>
          <p:nvPr/>
        </p:nvSpPr>
        <p:spPr bwMode="auto">
          <a:xfrm>
            <a:off x="1552575" y="4238625"/>
            <a:ext cx="25463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P00345678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Q20</a:t>
            </a:r>
          </a:p>
        </p:txBody>
      </p:sp>
      <p:sp>
        <p:nvSpPr>
          <p:cNvPr id="25614" name="Text Box 106"/>
          <p:cNvSpPr txBox="1">
            <a:spLocks noChangeArrowheads="1"/>
          </p:cNvSpPr>
          <p:nvPr/>
        </p:nvSpPr>
        <p:spPr bwMode="auto">
          <a:xfrm>
            <a:off x="1552575" y="4719638"/>
            <a:ext cx="2686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200" b="1">
                <a:latin typeface="Arial Narrow" pitchFamily="34" charset="0"/>
              </a:rPr>
              <a:t>P12005678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7Q1000PLGT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7Q5PK</a:t>
            </a:r>
            <a:r>
              <a:rPr lang="en-US" sz="1200" b="1" baseline="30000">
                <a:latin typeface="Arial Narrow" pitchFamily="34" charset="0"/>
              </a:rPr>
              <a:t>G</a:t>
            </a:r>
            <a:r>
              <a:rPr lang="en-US" sz="1200" b="1" baseline="-25000">
                <a:latin typeface="Arial Narrow" pitchFamily="34" charset="0"/>
              </a:rPr>
              <a:t>S</a:t>
            </a:r>
            <a:r>
              <a:rPr lang="en-US" sz="1200" b="1">
                <a:latin typeface="Arial Narrow" pitchFamily="34" charset="0"/>
              </a:rPr>
              <a:t>Q200</a:t>
            </a:r>
          </a:p>
        </p:txBody>
      </p:sp>
      <p:sp>
        <p:nvSpPr>
          <p:cNvPr id="25615" name="Text Box 107"/>
          <p:cNvSpPr txBox="1">
            <a:spLocks noChangeArrowheads="1"/>
          </p:cNvSpPr>
          <p:nvPr/>
        </p:nvSpPr>
        <p:spPr bwMode="auto">
          <a:xfrm>
            <a:off x="5607050" y="2319338"/>
            <a:ext cx="33321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000" b="1">
                <a:latin typeface="Arial Narrow" pitchFamily="34" charset="0"/>
              </a:rPr>
              <a:t>[)&gt;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5JUN123456789A2B4C6D8E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7Q9999GT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21LLC 15C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P12345678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Q200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P02345678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7Q1200PLGT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7Q6PK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Q200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P12245678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Q200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P12045678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Q100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P10345678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7Q750PLGT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Q150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 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P12045600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7Q6000PLGT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Q1200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P00345678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Q20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  <a:p>
            <a:r>
              <a:rPr lang="en-US" sz="1000" b="1">
                <a:latin typeface="Arial Narrow" pitchFamily="34" charset="0"/>
              </a:rPr>
              <a:t>06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P12005678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7Q1000PLGT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7Q5PK</a:t>
            </a: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>
                <a:latin typeface="Arial Narrow" pitchFamily="34" charset="0"/>
              </a:rPr>
              <a:t>Q200</a:t>
            </a: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  <a:r>
              <a:rPr lang="en-US" sz="1000" b="1" baseline="30000">
                <a:latin typeface="Arial Narrow" pitchFamily="34" charset="0"/>
              </a:rPr>
              <a:t>E</a:t>
            </a:r>
            <a:r>
              <a:rPr lang="en-US" sz="1000" b="1">
                <a:latin typeface="Arial Narrow" pitchFamily="34" charset="0"/>
              </a:rPr>
              <a:t>O</a:t>
            </a:r>
            <a:r>
              <a:rPr lang="en-US" sz="1000" b="1" baseline="-25000">
                <a:latin typeface="Arial Narrow" pitchFamily="34" charset="0"/>
              </a:rPr>
              <a:t>T</a:t>
            </a:r>
          </a:p>
        </p:txBody>
      </p:sp>
      <p:sp>
        <p:nvSpPr>
          <p:cNvPr id="25616" name="Rectangle 108"/>
          <p:cNvSpPr>
            <a:spLocks noChangeArrowheads="1"/>
          </p:cNvSpPr>
          <p:nvPr/>
        </p:nvSpPr>
        <p:spPr bwMode="auto">
          <a:xfrm>
            <a:off x="4422775" y="3322638"/>
            <a:ext cx="30003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b="1" baseline="30000">
                <a:latin typeface="Arial Narrow" pitchFamily="34" charset="0"/>
              </a:rPr>
              <a:t>R</a:t>
            </a:r>
            <a:r>
              <a:rPr lang="en-US" sz="1200" b="1" baseline="-25000">
                <a:latin typeface="Arial Narrow" pitchFamily="34" charset="0"/>
              </a:rPr>
              <a:t>S</a:t>
            </a:r>
          </a:p>
        </p:txBody>
      </p:sp>
      <p:sp>
        <p:nvSpPr>
          <p:cNvPr id="25617" name="Text Box 109"/>
          <p:cNvSpPr txBox="1">
            <a:spLocks noChangeArrowheads="1"/>
          </p:cNvSpPr>
          <p:nvPr/>
        </p:nvSpPr>
        <p:spPr bwMode="auto">
          <a:xfrm>
            <a:off x="6523038" y="-12700"/>
            <a:ext cx="2492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b="1" u="sng">
                <a:latin typeface="Arial Narrow" pitchFamily="34" charset="0"/>
              </a:rPr>
              <a:t>2D BAR CODE</a:t>
            </a:r>
          </a:p>
          <a:p>
            <a:r>
              <a:rPr lang="en-US" b="1" u="sng">
                <a:latin typeface="Arial Narrow" pitchFamily="34" charset="0"/>
              </a:rPr>
              <a:t>DATA STRUCTURE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6935788" y="93691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1724-C</a:t>
            </a:r>
            <a:endParaRPr lang="en-US" dirty="0"/>
          </a:p>
        </p:txBody>
      </p:sp>
      <p:sp>
        <p:nvSpPr>
          <p:cNvPr id="111" name="Rectangle 15"/>
          <p:cNvSpPr>
            <a:spLocks noChangeArrowheads="1"/>
          </p:cNvSpPr>
          <p:nvPr/>
        </p:nvSpPr>
        <p:spPr bwMode="auto">
          <a:xfrm>
            <a:off x="2501900" y="6477000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12" name="Rectangle 16"/>
          <p:cNvSpPr>
            <a:spLocks noChangeArrowheads="1"/>
          </p:cNvSpPr>
          <p:nvPr/>
        </p:nvSpPr>
        <p:spPr bwMode="auto">
          <a:xfrm>
            <a:off x="3705225" y="6486525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b="1" u="sng">
                <a:solidFill>
                  <a:schemeClr val="tx2"/>
                </a:solidFill>
                <a:latin typeface="Arial Narrow" pitchFamily="34" charset="0"/>
              </a:rPr>
              <a:t>PDF 417 2D BAR CODE</a:t>
            </a:r>
          </a:p>
          <a:p>
            <a:pPr algn="ctr"/>
            <a:r>
              <a:rPr lang="en-US" sz="4000" b="1" u="sng">
                <a:solidFill>
                  <a:schemeClr val="tx2"/>
                </a:solidFill>
                <a:latin typeface="Arial Narrow" pitchFamily="34" charset="0"/>
              </a:rPr>
              <a:t>DATA SYNTAX STRUCTURE</a:t>
            </a:r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136525" y="2001838"/>
            <a:ext cx="8602612" cy="366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dirty="0">
                <a:latin typeface="Arial Narrow" pitchFamily="34" charset="0"/>
              </a:rPr>
              <a:t>[</a:t>
            </a:r>
            <a:r>
              <a:rPr lang="en-US" sz="1400" dirty="0">
                <a:latin typeface="Arial Narrow" pitchFamily="34" charset="0"/>
              </a:rPr>
              <a:t>)&gt;</a:t>
            </a:r>
            <a:r>
              <a:rPr lang="en-US" sz="1400" baseline="30000" dirty="0">
                <a:latin typeface="Arial Narrow" pitchFamily="34" charset="0"/>
              </a:rPr>
              <a:t>R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latin typeface="Arial Narrow" pitchFamily="34" charset="0"/>
              </a:rPr>
              <a:t>06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itchFamily="34" charset="0"/>
              </a:rPr>
              <a:t>P12345678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latin typeface="Arial Narrow" pitchFamily="34" charset="0"/>
              </a:rPr>
              <a:t>Q160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itchFamily="34" charset="0"/>
              </a:rPr>
              <a:t>1JUN123456789A2B4C6D8E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latin typeface="Arial Narrow" pitchFamily="34" charset="0"/>
              </a:rPr>
              <a:t>20LA6-987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itchFamily="34" charset="0"/>
              </a:rPr>
              <a:t>21LLC</a:t>
            </a:r>
            <a:r>
              <a:rPr lang="en-US" sz="1400" dirty="0">
                <a:latin typeface="Arial Narrow" pitchFamily="34" charset="0"/>
              </a:rPr>
              <a:t> 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itchFamily="34" charset="0"/>
              </a:rPr>
              <a:t>15C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latin typeface="Arial Narrow" pitchFamily="34" charset="0"/>
              </a:rPr>
              <a:t>15KG1155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 Narrow" pitchFamily="34" charset="0"/>
              </a:rPr>
              <a:t>BKLT3214</a:t>
            </a:r>
            <a:r>
              <a:rPr lang="en-US" sz="1400" baseline="30000" dirty="0">
                <a:latin typeface="Arial Narrow" pitchFamily="34" charset="0"/>
              </a:rPr>
              <a:t>G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dirty="0">
                <a:latin typeface="Arial Narrow" pitchFamily="34" charset="0"/>
              </a:rPr>
              <a:t>7Q10GT</a:t>
            </a:r>
            <a:r>
              <a:rPr lang="en-US" sz="1400" baseline="30000" dirty="0">
                <a:latin typeface="Arial Narrow" pitchFamily="34" charset="0"/>
              </a:rPr>
              <a:t>R</a:t>
            </a:r>
            <a:r>
              <a:rPr lang="en-US" sz="1400" baseline="-25000" dirty="0">
                <a:latin typeface="Arial Narrow" pitchFamily="34" charset="0"/>
              </a:rPr>
              <a:t>S</a:t>
            </a:r>
            <a:r>
              <a:rPr lang="en-US" sz="1400" baseline="30000" dirty="0">
                <a:latin typeface="Arial Narrow" pitchFamily="34" charset="0"/>
              </a:rPr>
              <a:t>E</a:t>
            </a:r>
            <a:r>
              <a:rPr lang="en-US" sz="1000" dirty="0">
                <a:latin typeface="Arial Narrow" pitchFamily="34" charset="0"/>
              </a:rPr>
              <a:t>O</a:t>
            </a:r>
            <a:r>
              <a:rPr lang="en-US" sz="1400" baseline="-25000" dirty="0">
                <a:latin typeface="Arial Narrow" pitchFamily="34" charset="0"/>
              </a:rPr>
              <a:t>T</a:t>
            </a:r>
          </a:p>
        </p:txBody>
      </p:sp>
      <p:pic>
        <p:nvPicPr>
          <p:cNvPr id="12292" name="Picture 6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886200"/>
            <a:ext cx="2597150" cy="193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Rectangle 7"/>
          <p:cNvSpPr>
            <a:spLocks noChangeArrowheads="1"/>
          </p:cNvSpPr>
          <p:nvPr/>
        </p:nvSpPr>
        <p:spPr bwMode="auto">
          <a:xfrm>
            <a:off x="53975" y="1366838"/>
            <a:ext cx="742950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MESSAGE 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HEADER</a:t>
            </a:r>
          </a:p>
        </p:txBody>
      </p:sp>
      <p:grpSp>
        <p:nvGrpSpPr>
          <p:cNvPr id="12294" name="Group 11"/>
          <p:cNvGrpSpPr>
            <a:grpSpLocks/>
          </p:cNvGrpSpPr>
          <p:nvPr/>
        </p:nvGrpSpPr>
        <p:grpSpPr bwMode="auto">
          <a:xfrm>
            <a:off x="177800" y="1946275"/>
            <a:ext cx="347663" cy="141288"/>
            <a:chOff x="112" y="1226"/>
            <a:chExt cx="219" cy="89"/>
          </a:xfrm>
        </p:grpSpPr>
        <p:sp>
          <p:nvSpPr>
            <p:cNvPr id="12380" name="Line 8"/>
            <p:cNvSpPr>
              <a:spLocks noChangeShapeType="1"/>
            </p:cNvSpPr>
            <p:nvPr/>
          </p:nvSpPr>
          <p:spPr bwMode="auto">
            <a:xfrm>
              <a:off x="126" y="1226"/>
              <a:ext cx="1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Line 9"/>
            <p:cNvSpPr>
              <a:spLocks noChangeShapeType="1"/>
            </p:cNvSpPr>
            <p:nvPr/>
          </p:nvSpPr>
          <p:spPr bwMode="auto">
            <a:xfrm>
              <a:off x="112" y="1236"/>
              <a:ext cx="0" cy="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Line 10"/>
            <p:cNvSpPr>
              <a:spLocks noChangeShapeType="1"/>
            </p:cNvSpPr>
            <p:nvPr/>
          </p:nvSpPr>
          <p:spPr bwMode="auto">
            <a:xfrm>
              <a:off x="331" y="1240"/>
              <a:ext cx="0" cy="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5" name="Line 12"/>
          <p:cNvSpPr>
            <a:spLocks noChangeShapeType="1"/>
          </p:cNvSpPr>
          <p:nvPr/>
        </p:nvSpPr>
        <p:spPr bwMode="auto">
          <a:xfrm flipV="1">
            <a:off x="366713" y="1703388"/>
            <a:ext cx="0" cy="250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6" name="Group 16"/>
          <p:cNvGrpSpPr>
            <a:grpSpLocks/>
          </p:cNvGrpSpPr>
          <p:nvPr/>
        </p:nvGrpSpPr>
        <p:grpSpPr bwMode="auto">
          <a:xfrm>
            <a:off x="230188" y="2325688"/>
            <a:ext cx="149225" cy="176212"/>
            <a:chOff x="145" y="1465"/>
            <a:chExt cx="94" cy="111"/>
          </a:xfrm>
        </p:grpSpPr>
        <p:sp>
          <p:nvSpPr>
            <p:cNvPr id="12377" name="Line 13"/>
            <p:cNvSpPr>
              <a:spLocks noChangeShapeType="1"/>
            </p:cNvSpPr>
            <p:nvPr/>
          </p:nvSpPr>
          <p:spPr bwMode="auto">
            <a:xfrm>
              <a:off x="156" y="1569"/>
              <a:ext cx="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Line 14"/>
            <p:cNvSpPr>
              <a:spLocks noChangeShapeType="1"/>
            </p:cNvSpPr>
            <p:nvPr/>
          </p:nvSpPr>
          <p:spPr bwMode="auto">
            <a:xfrm flipV="1">
              <a:off x="145" y="1469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Line 15"/>
            <p:cNvSpPr>
              <a:spLocks noChangeShapeType="1"/>
            </p:cNvSpPr>
            <p:nvPr/>
          </p:nvSpPr>
          <p:spPr bwMode="auto">
            <a:xfrm flipV="1">
              <a:off x="239" y="1465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297" name="Group 20"/>
          <p:cNvGrpSpPr>
            <a:grpSpLocks/>
          </p:cNvGrpSpPr>
          <p:nvPr/>
        </p:nvGrpSpPr>
        <p:grpSpPr bwMode="auto">
          <a:xfrm>
            <a:off x="558800" y="1946275"/>
            <a:ext cx="277813" cy="141288"/>
            <a:chOff x="352" y="1226"/>
            <a:chExt cx="175" cy="89"/>
          </a:xfrm>
        </p:grpSpPr>
        <p:sp>
          <p:nvSpPr>
            <p:cNvPr id="12374" name="Line 17"/>
            <p:cNvSpPr>
              <a:spLocks noChangeShapeType="1"/>
            </p:cNvSpPr>
            <p:nvPr/>
          </p:nvSpPr>
          <p:spPr bwMode="auto">
            <a:xfrm>
              <a:off x="365" y="1226"/>
              <a:ext cx="1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Line 18"/>
            <p:cNvSpPr>
              <a:spLocks noChangeShapeType="1"/>
            </p:cNvSpPr>
            <p:nvPr/>
          </p:nvSpPr>
          <p:spPr bwMode="auto">
            <a:xfrm>
              <a:off x="352" y="1236"/>
              <a:ext cx="0" cy="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Line 19"/>
            <p:cNvSpPr>
              <a:spLocks noChangeShapeType="1"/>
            </p:cNvSpPr>
            <p:nvPr/>
          </p:nvSpPr>
          <p:spPr bwMode="auto">
            <a:xfrm>
              <a:off x="527" y="1240"/>
              <a:ext cx="0" cy="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298" name="Rectangle 21"/>
          <p:cNvSpPr>
            <a:spLocks noChangeArrowheads="1"/>
          </p:cNvSpPr>
          <p:nvPr/>
        </p:nvSpPr>
        <p:spPr bwMode="auto">
          <a:xfrm>
            <a:off x="827088" y="1366838"/>
            <a:ext cx="666750" cy="346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FORMAT 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HEADER</a:t>
            </a:r>
          </a:p>
        </p:txBody>
      </p:sp>
      <p:sp>
        <p:nvSpPr>
          <p:cNvPr id="12299" name="Line 22"/>
          <p:cNvSpPr>
            <a:spLocks noChangeShapeType="1"/>
          </p:cNvSpPr>
          <p:nvPr/>
        </p:nvSpPr>
        <p:spPr bwMode="auto">
          <a:xfrm flipV="1">
            <a:off x="715963" y="1795463"/>
            <a:ext cx="0" cy="160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23"/>
          <p:cNvSpPr>
            <a:spLocks noChangeShapeType="1"/>
          </p:cNvSpPr>
          <p:nvPr/>
        </p:nvSpPr>
        <p:spPr bwMode="auto">
          <a:xfrm>
            <a:off x="733425" y="1804988"/>
            <a:ext cx="361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24"/>
          <p:cNvSpPr>
            <a:spLocks noChangeShapeType="1"/>
          </p:cNvSpPr>
          <p:nvPr/>
        </p:nvSpPr>
        <p:spPr bwMode="auto">
          <a:xfrm flipV="1">
            <a:off x="1106488" y="1698625"/>
            <a:ext cx="0" cy="117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02" name="Group 28"/>
          <p:cNvGrpSpPr>
            <a:grpSpLocks/>
          </p:cNvGrpSpPr>
          <p:nvPr/>
        </p:nvGrpSpPr>
        <p:grpSpPr bwMode="auto">
          <a:xfrm>
            <a:off x="411163" y="2325688"/>
            <a:ext cx="134937" cy="176212"/>
            <a:chOff x="259" y="1465"/>
            <a:chExt cx="85" cy="111"/>
          </a:xfrm>
        </p:grpSpPr>
        <p:sp>
          <p:nvSpPr>
            <p:cNvPr id="12371" name="Line 25"/>
            <p:cNvSpPr>
              <a:spLocks noChangeShapeType="1"/>
            </p:cNvSpPr>
            <p:nvPr/>
          </p:nvSpPr>
          <p:spPr bwMode="auto">
            <a:xfrm>
              <a:off x="269" y="1569"/>
              <a:ext cx="6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Line 26"/>
            <p:cNvSpPr>
              <a:spLocks noChangeShapeType="1"/>
            </p:cNvSpPr>
            <p:nvPr/>
          </p:nvSpPr>
          <p:spPr bwMode="auto">
            <a:xfrm flipV="1">
              <a:off x="259" y="1469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Line 27"/>
            <p:cNvSpPr>
              <a:spLocks noChangeShapeType="1"/>
            </p:cNvSpPr>
            <p:nvPr/>
          </p:nvSpPr>
          <p:spPr bwMode="auto">
            <a:xfrm flipV="1">
              <a:off x="344" y="1465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03" name="Group 32"/>
          <p:cNvGrpSpPr>
            <a:grpSpLocks/>
          </p:cNvGrpSpPr>
          <p:nvPr/>
        </p:nvGrpSpPr>
        <p:grpSpPr bwMode="auto">
          <a:xfrm>
            <a:off x="568325" y="2325688"/>
            <a:ext cx="125413" cy="176212"/>
            <a:chOff x="358" y="1465"/>
            <a:chExt cx="79" cy="111"/>
          </a:xfrm>
        </p:grpSpPr>
        <p:sp>
          <p:nvSpPr>
            <p:cNvPr id="12368" name="Line 29"/>
            <p:cNvSpPr>
              <a:spLocks noChangeShapeType="1"/>
            </p:cNvSpPr>
            <p:nvPr/>
          </p:nvSpPr>
          <p:spPr bwMode="auto">
            <a:xfrm>
              <a:off x="368" y="1569"/>
              <a:ext cx="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9" name="Line 30"/>
            <p:cNvSpPr>
              <a:spLocks noChangeShapeType="1"/>
            </p:cNvSpPr>
            <p:nvPr/>
          </p:nvSpPr>
          <p:spPr bwMode="auto">
            <a:xfrm flipV="1">
              <a:off x="358" y="1469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0" name="Line 31"/>
            <p:cNvSpPr>
              <a:spLocks noChangeShapeType="1"/>
            </p:cNvSpPr>
            <p:nvPr/>
          </p:nvSpPr>
          <p:spPr bwMode="auto">
            <a:xfrm flipV="1">
              <a:off x="437" y="1465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04" name="Group 36"/>
          <p:cNvGrpSpPr>
            <a:grpSpLocks/>
          </p:cNvGrpSpPr>
          <p:nvPr/>
        </p:nvGrpSpPr>
        <p:grpSpPr bwMode="auto">
          <a:xfrm>
            <a:off x="725488" y="2325688"/>
            <a:ext cx="125412" cy="176212"/>
            <a:chOff x="457" y="1465"/>
            <a:chExt cx="79" cy="111"/>
          </a:xfrm>
        </p:grpSpPr>
        <p:sp>
          <p:nvSpPr>
            <p:cNvPr id="12365" name="Line 33"/>
            <p:cNvSpPr>
              <a:spLocks noChangeShapeType="1"/>
            </p:cNvSpPr>
            <p:nvPr/>
          </p:nvSpPr>
          <p:spPr bwMode="auto">
            <a:xfrm>
              <a:off x="467" y="1569"/>
              <a:ext cx="6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6" name="Line 34"/>
            <p:cNvSpPr>
              <a:spLocks noChangeShapeType="1"/>
            </p:cNvSpPr>
            <p:nvPr/>
          </p:nvSpPr>
          <p:spPr bwMode="auto">
            <a:xfrm flipV="1">
              <a:off x="457" y="1469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7" name="Line 35"/>
            <p:cNvSpPr>
              <a:spLocks noChangeShapeType="1"/>
            </p:cNvSpPr>
            <p:nvPr/>
          </p:nvSpPr>
          <p:spPr bwMode="auto">
            <a:xfrm flipV="1">
              <a:off x="536" y="1465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5" name="Rectangle 37"/>
          <p:cNvSpPr>
            <a:spLocks noChangeArrowheads="1"/>
          </p:cNvSpPr>
          <p:nvPr/>
        </p:nvSpPr>
        <p:spPr bwMode="auto">
          <a:xfrm>
            <a:off x="1023938" y="2530475"/>
            <a:ext cx="84613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GROUP </a:t>
            </a:r>
          </a:p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SEPARATOR</a:t>
            </a:r>
          </a:p>
          <a:p>
            <a:pPr algn="ctr">
              <a:lnSpc>
                <a:spcPct val="90000"/>
              </a:lnSpc>
            </a:pPr>
            <a:r>
              <a:rPr lang="en-US" sz="1000" b="1" baseline="30000">
                <a:latin typeface="Arial Narrow" pitchFamily="34" charset="0"/>
              </a:rPr>
              <a:t>G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</p:txBody>
      </p:sp>
      <p:sp>
        <p:nvSpPr>
          <p:cNvPr id="12306" name="Rectangle 38"/>
          <p:cNvSpPr>
            <a:spLocks noChangeArrowheads="1"/>
          </p:cNvSpPr>
          <p:nvPr/>
        </p:nvSpPr>
        <p:spPr bwMode="auto">
          <a:xfrm>
            <a:off x="1031875" y="3041650"/>
            <a:ext cx="666750" cy="4683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DATA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FORMAT 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06 = DIs</a:t>
            </a:r>
          </a:p>
        </p:txBody>
      </p:sp>
      <p:sp>
        <p:nvSpPr>
          <p:cNvPr id="12307" name="Rectangle 39"/>
          <p:cNvSpPr>
            <a:spLocks noChangeArrowheads="1"/>
          </p:cNvSpPr>
          <p:nvPr/>
        </p:nvSpPr>
        <p:spPr bwMode="auto">
          <a:xfrm>
            <a:off x="1023938" y="3543300"/>
            <a:ext cx="84613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RECORD </a:t>
            </a:r>
          </a:p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SEPARATOR</a:t>
            </a:r>
          </a:p>
          <a:p>
            <a:pPr algn="ctr">
              <a:lnSpc>
                <a:spcPct val="90000"/>
              </a:lnSpc>
            </a:pP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</p:txBody>
      </p:sp>
      <p:sp>
        <p:nvSpPr>
          <p:cNvPr id="12308" name="Rectangle 40"/>
          <p:cNvSpPr>
            <a:spLocks noChangeArrowheads="1"/>
          </p:cNvSpPr>
          <p:nvPr/>
        </p:nvSpPr>
        <p:spPr bwMode="auto">
          <a:xfrm>
            <a:off x="1028700" y="4060825"/>
            <a:ext cx="920750" cy="4683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COMPLIANCE 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INDICATOR</a:t>
            </a:r>
          </a:p>
          <a:p>
            <a:pPr algn="ctr">
              <a:lnSpc>
                <a:spcPct val="80000"/>
              </a:lnSpc>
            </a:pPr>
            <a:r>
              <a:rPr lang="en-US" sz="1000" b="1">
                <a:latin typeface="Arial Narrow" pitchFamily="34" charset="0"/>
              </a:rPr>
              <a:t>[)&gt;</a:t>
            </a:r>
          </a:p>
        </p:txBody>
      </p:sp>
      <p:sp>
        <p:nvSpPr>
          <p:cNvPr id="12309" name="Line 41"/>
          <p:cNvSpPr>
            <a:spLocks noChangeShapeType="1"/>
          </p:cNvSpPr>
          <p:nvPr/>
        </p:nvSpPr>
        <p:spPr bwMode="auto">
          <a:xfrm>
            <a:off x="785813" y="2501900"/>
            <a:ext cx="0" cy="24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Line 42"/>
          <p:cNvSpPr>
            <a:spLocks noChangeShapeType="1"/>
          </p:cNvSpPr>
          <p:nvPr/>
        </p:nvSpPr>
        <p:spPr bwMode="auto">
          <a:xfrm>
            <a:off x="801688" y="2757488"/>
            <a:ext cx="2238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Line 43"/>
          <p:cNvSpPr>
            <a:spLocks noChangeShapeType="1"/>
          </p:cNvSpPr>
          <p:nvPr/>
        </p:nvSpPr>
        <p:spPr bwMode="auto">
          <a:xfrm>
            <a:off x="649288" y="3278188"/>
            <a:ext cx="376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Line 44"/>
          <p:cNvSpPr>
            <a:spLocks noChangeShapeType="1"/>
          </p:cNvSpPr>
          <p:nvPr/>
        </p:nvSpPr>
        <p:spPr bwMode="auto">
          <a:xfrm>
            <a:off x="471488" y="2506663"/>
            <a:ext cx="0" cy="1233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Line 45"/>
          <p:cNvSpPr>
            <a:spLocks noChangeShapeType="1"/>
          </p:cNvSpPr>
          <p:nvPr/>
        </p:nvSpPr>
        <p:spPr bwMode="auto">
          <a:xfrm>
            <a:off x="300038" y="2506663"/>
            <a:ext cx="0" cy="1762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Line 46"/>
          <p:cNvSpPr>
            <a:spLocks noChangeShapeType="1"/>
          </p:cNvSpPr>
          <p:nvPr/>
        </p:nvSpPr>
        <p:spPr bwMode="auto">
          <a:xfrm>
            <a:off x="315913" y="4294188"/>
            <a:ext cx="714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48"/>
          <p:cNvSpPr>
            <a:spLocks noChangeArrowheads="1"/>
          </p:cNvSpPr>
          <p:nvPr/>
        </p:nvSpPr>
        <p:spPr bwMode="auto">
          <a:xfrm>
            <a:off x="7840663" y="2622550"/>
            <a:ext cx="84613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RECORD </a:t>
            </a:r>
          </a:p>
          <a:p>
            <a:pPr algn="ctr"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SEPARATOR</a:t>
            </a:r>
          </a:p>
          <a:p>
            <a:pPr algn="ctr">
              <a:lnSpc>
                <a:spcPct val="90000"/>
              </a:lnSpc>
            </a:pPr>
            <a:r>
              <a:rPr lang="en-US" sz="1000" b="1" baseline="30000">
                <a:latin typeface="Arial Narrow" pitchFamily="34" charset="0"/>
              </a:rPr>
              <a:t>R</a:t>
            </a:r>
            <a:r>
              <a:rPr lang="en-US" sz="1000" b="1" baseline="-25000">
                <a:latin typeface="Arial Narrow" pitchFamily="34" charset="0"/>
              </a:rPr>
              <a:t>S</a:t>
            </a:r>
          </a:p>
        </p:txBody>
      </p:sp>
      <p:grpSp>
        <p:nvGrpSpPr>
          <p:cNvPr id="12316" name="Group 56"/>
          <p:cNvGrpSpPr>
            <a:grpSpLocks/>
          </p:cNvGrpSpPr>
          <p:nvPr/>
        </p:nvGrpSpPr>
        <p:grpSpPr bwMode="auto">
          <a:xfrm>
            <a:off x="8191500" y="2303463"/>
            <a:ext cx="144463" cy="176212"/>
            <a:chOff x="5312" y="1451"/>
            <a:chExt cx="91" cy="111"/>
          </a:xfrm>
        </p:grpSpPr>
        <p:sp>
          <p:nvSpPr>
            <p:cNvPr id="12362" name="Line 53"/>
            <p:cNvSpPr>
              <a:spLocks noChangeShapeType="1"/>
            </p:cNvSpPr>
            <p:nvPr/>
          </p:nvSpPr>
          <p:spPr bwMode="auto">
            <a:xfrm>
              <a:off x="5324" y="1555"/>
              <a:ext cx="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Line 54"/>
            <p:cNvSpPr>
              <a:spLocks noChangeShapeType="1"/>
            </p:cNvSpPr>
            <p:nvPr/>
          </p:nvSpPr>
          <p:spPr bwMode="auto">
            <a:xfrm flipV="1">
              <a:off x="5312" y="1455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Line 55"/>
            <p:cNvSpPr>
              <a:spLocks noChangeShapeType="1"/>
            </p:cNvSpPr>
            <p:nvPr/>
          </p:nvSpPr>
          <p:spPr bwMode="auto">
            <a:xfrm flipV="1">
              <a:off x="5403" y="1451"/>
              <a:ext cx="0" cy="10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17" name="Line 57"/>
          <p:cNvSpPr>
            <a:spLocks noChangeShapeType="1"/>
          </p:cNvSpPr>
          <p:nvPr/>
        </p:nvSpPr>
        <p:spPr bwMode="auto">
          <a:xfrm>
            <a:off x="8502650" y="2486025"/>
            <a:ext cx="0" cy="136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318" name="Group 95"/>
          <p:cNvGrpSpPr>
            <a:grpSpLocks/>
          </p:cNvGrpSpPr>
          <p:nvPr/>
        </p:nvGrpSpPr>
        <p:grpSpPr bwMode="auto">
          <a:xfrm>
            <a:off x="8005763" y="1301750"/>
            <a:ext cx="744537" cy="823913"/>
            <a:chOff x="5227" y="820"/>
            <a:chExt cx="469" cy="519"/>
          </a:xfrm>
        </p:grpSpPr>
        <p:sp>
          <p:nvSpPr>
            <p:cNvPr id="12356" name="Rectangle 47"/>
            <p:cNvSpPr>
              <a:spLocks noChangeArrowheads="1"/>
            </p:cNvSpPr>
            <p:nvPr/>
          </p:nvSpPr>
          <p:spPr bwMode="auto">
            <a:xfrm>
              <a:off x="5227" y="820"/>
              <a:ext cx="469" cy="32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MESSAGE </a:t>
              </a:r>
            </a:p>
            <a:p>
              <a:pPr algn="ctr">
                <a:lnSpc>
                  <a:spcPct val="90000"/>
                </a:lnSpc>
              </a:pPr>
              <a:r>
                <a:rPr lang="en-US" sz="1000" b="1">
                  <a:latin typeface="Arial Narrow" pitchFamily="34" charset="0"/>
                </a:rPr>
                <a:t>TRAILER</a:t>
              </a:r>
            </a:p>
            <a:p>
              <a:pPr algn="ctr">
                <a:lnSpc>
                  <a:spcPct val="90000"/>
                </a:lnSpc>
              </a:pPr>
              <a:r>
                <a:rPr lang="en-US" sz="1000" b="1" baseline="30000">
                  <a:latin typeface="Arial Narrow" pitchFamily="34" charset="0"/>
                </a:rPr>
                <a:t>E</a:t>
              </a:r>
              <a:r>
                <a:rPr lang="en-US" sz="1000">
                  <a:latin typeface="Arial Narrow" pitchFamily="34" charset="0"/>
                </a:rPr>
                <a:t>o</a:t>
              </a:r>
              <a:r>
                <a:rPr lang="en-US" sz="1000" b="1" baseline="-25000">
                  <a:latin typeface="Arial Narrow" pitchFamily="34" charset="0"/>
                </a:rPr>
                <a:t>T</a:t>
              </a:r>
            </a:p>
          </p:txBody>
        </p:sp>
        <p:grpSp>
          <p:nvGrpSpPr>
            <p:cNvPr id="12357" name="Group 52"/>
            <p:cNvGrpSpPr>
              <a:grpSpLocks/>
            </p:cNvGrpSpPr>
            <p:nvPr/>
          </p:nvGrpSpPr>
          <p:grpSpPr bwMode="auto">
            <a:xfrm>
              <a:off x="5372" y="1250"/>
              <a:ext cx="175" cy="89"/>
              <a:chOff x="5372" y="1250"/>
              <a:chExt cx="175" cy="89"/>
            </a:xfrm>
          </p:grpSpPr>
          <p:sp>
            <p:nvSpPr>
              <p:cNvPr id="12359" name="Line 49"/>
              <p:cNvSpPr>
                <a:spLocks noChangeShapeType="1"/>
              </p:cNvSpPr>
              <p:nvPr/>
            </p:nvSpPr>
            <p:spPr bwMode="auto">
              <a:xfrm>
                <a:off x="5385" y="1250"/>
                <a:ext cx="15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0" name="Line 50"/>
              <p:cNvSpPr>
                <a:spLocks noChangeShapeType="1"/>
              </p:cNvSpPr>
              <p:nvPr/>
            </p:nvSpPr>
            <p:spPr bwMode="auto">
              <a:xfrm>
                <a:off x="5372" y="1260"/>
                <a:ext cx="0" cy="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61" name="Line 51"/>
              <p:cNvSpPr>
                <a:spLocks noChangeShapeType="1"/>
              </p:cNvSpPr>
              <p:nvPr/>
            </p:nvSpPr>
            <p:spPr bwMode="auto">
              <a:xfrm>
                <a:off x="5547" y="1264"/>
                <a:ext cx="0" cy="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58" name="Line 58"/>
            <p:cNvSpPr>
              <a:spLocks noChangeShapeType="1"/>
            </p:cNvSpPr>
            <p:nvPr/>
          </p:nvSpPr>
          <p:spPr bwMode="auto">
            <a:xfrm>
              <a:off x="5460" y="1170"/>
              <a:ext cx="0" cy="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19" name="Line 59"/>
          <p:cNvSpPr>
            <a:spLocks noChangeShapeType="1"/>
          </p:cNvSpPr>
          <p:nvPr/>
        </p:nvSpPr>
        <p:spPr bwMode="auto">
          <a:xfrm flipV="1">
            <a:off x="628650" y="2484438"/>
            <a:ext cx="0" cy="803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Line 60"/>
          <p:cNvSpPr>
            <a:spLocks noChangeShapeType="1"/>
          </p:cNvSpPr>
          <p:nvPr/>
        </p:nvSpPr>
        <p:spPr bwMode="auto">
          <a:xfrm>
            <a:off x="485775" y="3746500"/>
            <a:ext cx="5365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321" name="Picture 6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013075"/>
            <a:ext cx="146685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322" name="Rectangle 62"/>
          <p:cNvSpPr>
            <a:spLocks noChangeArrowheads="1"/>
          </p:cNvSpPr>
          <p:nvPr/>
        </p:nvSpPr>
        <p:spPr bwMode="auto">
          <a:xfrm>
            <a:off x="3240088" y="5149850"/>
            <a:ext cx="2733675" cy="328613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latin typeface="Arial Narrow" pitchFamily="34" charset="0"/>
              </a:rPr>
              <a:t>FOR MORE DETAILS REFER TO AIAG B14</a:t>
            </a:r>
          </a:p>
        </p:txBody>
      </p:sp>
      <p:grpSp>
        <p:nvGrpSpPr>
          <p:cNvPr id="12323" name="Group 98"/>
          <p:cNvGrpSpPr>
            <a:grpSpLocks/>
          </p:cNvGrpSpPr>
          <p:nvPr/>
        </p:nvGrpSpPr>
        <p:grpSpPr bwMode="auto">
          <a:xfrm>
            <a:off x="-6350" y="5803900"/>
            <a:ext cx="9169400" cy="952500"/>
            <a:chOff x="-4" y="3656"/>
            <a:chExt cx="5776" cy="600"/>
          </a:xfrm>
        </p:grpSpPr>
        <p:sp>
          <p:nvSpPr>
            <p:cNvPr id="12324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6" name="Rectangle 63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7" name="Rectangle 64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65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66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67"/>
            <p:cNvSpPr>
              <a:spLocks noChangeArrowheads="1"/>
            </p:cNvSpPr>
            <p:nvPr/>
          </p:nvSpPr>
          <p:spPr bwMode="auto">
            <a:xfrm>
              <a:off x="5171" y="4001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3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2331" name="Rectangle 68"/>
            <p:cNvSpPr>
              <a:spLocks noChangeArrowheads="1"/>
            </p:cNvSpPr>
            <p:nvPr/>
          </p:nvSpPr>
          <p:spPr bwMode="auto">
            <a:xfrm>
              <a:off x="2876" y="3950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</a:t>
              </a:r>
              <a:r>
                <a:rPr lang="en-US" sz="1600" b="1" dirty="0" smtClean="0">
                  <a:latin typeface="Arial Narrow" pitchFamily="34" charset="0"/>
                </a:rPr>
                <a:t>1724  </a:t>
              </a:r>
              <a:r>
                <a:rPr lang="en-US" sz="1600" b="1" dirty="0">
                  <a:latin typeface="Arial Narrow" pitchFamily="34" charset="0"/>
                </a:rPr>
                <a:t>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12332" name="Rectangle 69"/>
            <p:cNvSpPr>
              <a:spLocks noChangeArrowheads="1"/>
            </p:cNvSpPr>
            <p:nvPr/>
          </p:nvSpPr>
          <p:spPr bwMode="auto">
            <a:xfrm>
              <a:off x="1470" y="3676"/>
              <a:ext cx="2298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12333" name="Rectangle 70"/>
            <p:cNvSpPr>
              <a:spLocks noChangeArrowheads="1"/>
            </p:cNvSpPr>
            <p:nvPr/>
          </p:nvSpPr>
          <p:spPr bwMode="auto">
            <a:xfrm>
              <a:off x="-4" y="4060"/>
              <a:ext cx="1696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2334" name="Rectangle 71"/>
            <p:cNvSpPr>
              <a:spLocks noChangeArrowheads="1"/>
            </p:cNvSpPr>
            <p:nvPr/>
          </p:nvSpPr>
          <p:spPr bwMode="auto">
            <a:xfrm>
              <a:off x="17" y="3754"/>
              <a:ext cx="177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2335" name="Rectangle 74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6" name="Rectangle 75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7" name="Rectangle 76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2338" name="Rectangle 77"/>
            <p:cNvSpPr>
              <a:spLocks noChangeArrowheads="1"/>
            </p:cNvSpPr>
            <p:nvPr/>
          </p:nvSpPr>
          <p:spPr bwMode="auto">
            <a:xfrm>
              <a:off x="3600" y="3658"/>
              <a:ext cx="217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2339" name="Rectangle 78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2340" name="Rectangle 79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1" name="Rectangle 80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2" name="Rectangle 81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2343" name="Rectangle 82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2344" name="Rectangle 83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2345" name="Rectangle 84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6" name="Rectangle 85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7" name="Rectangle 86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87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88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89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1" name="Rectangle 90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2" name="Rectangle 91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3" name="Rectangle 92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5" name="TextBox 94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</a:t>
            </a:r>
            <a:endParaRPr lang="en-US" dirty="0"/>
          </a:p>
        </p:txBody>
      </p:sp>
      <p:sp>
        <p:nvSpPr>
          <p:cNvPr id="96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7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 History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390220"/>
              </p:ext>
            </p:extLst>
          </p:nvPr>
        </p:nvGraphicFramePr>
        <p:xfrm>
          <a:off x="1004776" y="1762279"/>
          <a:ext cx="7331150" cy="19910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10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7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3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9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Revised by: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Date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Comment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9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James Kirages, Mike Boening, </a:t>
                      </a:r>
                      <a:r>
                        <a:rPr lang="en-US" sz="1100" u="none" strike="noStrike" dirty="0" smtClean="0">
                          <a:effectLst/>
                        </a:rPr>
                        <a:t>Doug Scott, Maria Carpenter, </a:t>
                      </a:r>
                      <a:r>
                        <a:rPr lang="en-US" sz="11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David Gustafson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8/19/2015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Update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9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93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49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36600" y="150167"/>
            <a:ext cx="792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b="1" u="sng" dirty="0">
                <a:latin typeface="Arial Narrow" pitchFamily="34" charset="0"/>
              </a:rPr>
              <a:t>DATA IDENTIFIERS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36600" y="1103313"/>
            <a:ext cx="20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169863" y="770550"/>
            <a:ext cx="8780290" cy="828432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 dirty="0">
                <a:latin typeface="Arial Narrow" pitchFamily="34" charset="0"/>
              </a:rPr>
              <a:t>DATA IDENTIFIERS (DIs) DEFINE THE NATURE OF THE DATA CONTAINED WITHIN THE LINEAR BAR CODE.  </a:t>
            </a:r>
          </a:p>
          <a:p>
            <a:r>
              <a:rPr lang="en-US" sz="1200" b="1" dirty="0">
                <a:latin typeface="Arial Narrow" pitchFamily="34" charset="0"/>
              </a:rPr>
              <a:t>DIs ARE USED WITHIN THE 2D BAR CODE TO DEFINE THE NATURE OF THE DATA IN EACH FIELD.</a:t>
            </a:r>
          </a:p>
          <a:p>
            <a:r>
              <a:rPr lang="en-US" sz="1200" b="1" dirty="0">
                <a:latin typeface="Arial Narrow" pitchFamily="34" charset="0"/>
              </a:rPr>
              <a:t>THE TABLE BELOW REPRESENT TYPICAL DIs USED WITH ATI COMMON GLOBAL SHIPPING LABEL TEMPLATES.</a:t>
            </a:r>
          </a:p>
          <a:p>
            <a:r>
              <a:rPr lang="en-US" sz="1200" b="1" dirty="0">
                <a:latin typeface="Arial Narrow" pitchFamily="34" charset="0"/>
              </a:rPr>
              <a:t>ADDITIONAL DIs MAY BE USED AS BUSINESS PROCESSES REQUIRE AND SHALL CONFORM TO AIAG B10, B14, ANSI, AND ISO STANDARDS</a:t>
            </a:r>
          </a:p>
        </p:txBody>
      </p:sp>
      <p:grpSp>
        <p:nvGrpSpPr>
          <p:cNvPr id="19462" name="Group 6"/>
          <p:cNvGrpSpPr>
            <a:grpSpLocks/>
          </p:cNvGrpSpPr>
          <p:nvPr/>
        </p:nvGrpSpPr>
        <p:grpSpPr bwMode="auto">
          <a:xfrm>
            <a:off x="-6350" y="5803900"/>
            <a:ext cx="9183688" cy="952500"/>
            <a:chOff x="-4" y="3656"/>
            <a:chExt cx="5785" cy="600"/>
          </a:xfrm>
        </p:grpSpPr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5180" y="4001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4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2876" y="3950"/>
              <a:ext cx="2126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</a:t>
              </a:r>
              <a:r>
                <a:rPr lang="en-US" sz="1600" b="1" dirty="0" smtClean="0">
                  <a:latin typeface="Arial Narrow" pitchFamily="34" charset="0"/>
                </a:rPr>
                <a:t>1724  </a:t>
              </a:r>
              <a:r>
                <a:rPr lang="en-US" sz="1600" b="1" dirty="0">
                  <a:latin typeface="Arial Narrow" pitchFamily="34" charset="0"/>
                </a:rPr>
                <a:t>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MASTER CONTAINERS</a:t>
              </a: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470" y="3676"/>
              <a:ext cx="2298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MASTER CONTAINER OR PALLET HOLDING ONE OR MORE CONTAINERS OF A SINGLE PART NUMBER.</a:t>
              </a: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-4" y="4060"/>
              <a:ext cx="1696" cy="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17" y="3754"/>
              <a:ext cx="177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6" name="Rectangle 20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3600" y="3658"/>
              <a:ext cx="217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9479" name="Rectangle 23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0" name="Rectangle 24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Rectangle 25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9484" name="Rectangle 28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5" name="Rectangle 29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6" name="Rectangle 30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Rectangle 31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8" name="Rectangle 32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9" name="Rectangle 33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Rectangle 34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1" name="Rectangle 35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2" name="Rectangle 36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303213" y="215963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</a:t>
            </a:r>
            <a:endParaRPr lang="en-US" dirty="0"/>
          </a:p>
        </p:txBody>
      </p: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14964"/>
              </p:ext>
            </p:extLst>
          </p:nvPr>
        </p:nvGraphicFramePr>
        <p:xfrm>
          <a:off x="158750" y="1646850"/>
          <a:ext cx="8804276" cy="415704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945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93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56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44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7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709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79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DATA IDENTIFIER (DI)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QUALIFIER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DEFINITION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COMMENT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EXAMPLE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MAX LENGTH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WITHIN 2D BAR CODE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0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P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 err="1">
                          <a:effectLst/>
                        </a:rPr>
                        <a:t>na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AT PART NUMBER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ALPHA NUMERIC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123456789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18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0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Q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 err="1">
                          <a:effectLst/>
                        </a:rPr>
                        <a:t>na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QUANTITY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QUANTITY PER PACK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Q1000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9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PL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TOTAL QUANITY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TOTAL QUANTITY IN MASTER PACK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7Q10000PL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9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PK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NUMBER OF PACKS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NUMBER OF INDIVIDUAL PCKS IN MASTER PACK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7Q10PK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9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GT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GROSS WEIGHT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GROSS WEIGHT ROUNDED (NO DECIMALS)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7Q999GT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3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1J or 6J or 5J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MASTER LICENSE PLATE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HAS STRUCTURE SEE CODE 128 BAR CODE STRUCTURE FOR LICENSE PLATE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6JUN12345678A2B4C6D8E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2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20L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MATERIAL HANDLING CODE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DELIVERY LOCATION WITHING PLANT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20LA6-987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18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 IF PROVIDED 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2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21L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 smtClean="0">
                          <a:effectLst/>
                        </a:rPr>
                        <a:t>DOCK </a:t>
                      </a:r>
                      <a:r>
                        <a:rPr lang="en-US" sz="900" u="none" strike="noStrike" baseline="0" dirty="0">
                          <a:effectLst/>
                        </a:rPr>
                        <a:t>CODE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IDENTIFIES </a:t>
                      </a:r>
                      <a:r>
                        <a:rPr lang="en-US" sz="900" u="none" strike="noStrike" baseline="0" dirty="0" smtClean="0">
                          <a:effectLst/>
                        </a:rPr>
                        <a:t>RECEIVING </a:t>
                      </a:r>
                      <a:r>
                        <a:rPr lang="en-US" sz="900" u="none" strike="noStrike" baseline="0" dirty="0">
                          <a:effectLst/>
                        </a:rPr>
                        <a:t>DOCK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21LLC 15C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8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 IF PROVIDED 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2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solidFill>
                            <a:schemeClr val="tx1"/>
                          </a:solidFill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solidFill>
                            <a:schemeClr val="tx1"/>
                          </a:solidFill>
                          <a:effectLst/>
                        </a:rPr>
                        <a:t>PO </a:t>
                      </a:r>
                      <a:r>
                        <a:rPr lang="en-US" sz="9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NUMBER &amp; PO LINE NUMBER</a:t>
                      </a: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IF REQUIRED AS PART OF AT BUSINESS PROCESS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KG1234-00120</a:t>
                      </a: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 smtClean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900" b="0" i="0" u="none" strike="noStrike" baseline="0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 IF PROVIDED 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2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15K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KANBAN NUMBER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IF REQUIRED AS PART OF AT BUSINESS PROCESS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15Kg1155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 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 IF PROVIDED 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008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B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CONTAINER TYPE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ATI SPECIFIED CONTAINER NUMBER OR IF NOT SPECIFIED, USE SUPPLIER REFERENCE SUCH AS A CARTON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BKLT314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 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REQUIRED FOR 1724 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2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2S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na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SHIPMENT ID (SID)/PICK-UP SHEET NUMBER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CREATED BY SUPPLIER AND TRANSMITTED IN THE ASN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>
                          <a:effectLst/>
                        </a:rPr>
                        <a:t>B03456789</a:t>
                      </a:r>
                      <a:endParaRPr lang="en-US" sz="9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 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900" u="none" strike="noStrike" baseline="0" dirty="0">
                          <a:effectLst/>
                        </a:rPr>
                        <a:t>OPTIONAL</a:t>
                      </a:r>
                      <a:endParaRPr lang="en-US" sz="9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830" marR="8830" marT="883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70103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30"/>
          <p:cNvGrpSpPr>
            <a:grpSpLocks/>
          </p:cNvGrpSpPr>
          <p:nvPr/>
        </p:nvGrpSpPr>
        <p:grpSpPr bwMode="auto">
          <a:xfrm>
            <a:off x="679450" y="1187450"/>
            <a:ext cx="8134350" cy="1454150"/>
            <a:chOff x="428" y="748"/>
            <a:chExt cx="5124" cy="916"/>
          </a:xfrm>
        </p:grpSpPr>
        <p:grpSp>
          <p:nvGrpSpPr>
            <p:cNvPr id="10303" name="Group 6"/>
            <p:cNvGrpSpPr>
              <a:grpSpLocks/>
            </p:cNvGrpSpPr>
            <p:nvPr/>
          </p:nvGrpSpPr>
          <p:grpSpPr bwMode="auto">
            <a:xfrm>
              <a:off x="3840" y="1152"/>
              <a:ext cx="1712" cy="512"/>
              <a:chOff x="3840" y="1152"/>
              <a:chExt cx="1712" cy="512"/>
            </a:xfrm>
          </p:grpSpPr>
          <p:pic>
            <p:nvPicPr>
              <p:cNvPr id="10327" name="Picture 4"/>
              <p:cNvPicPr>
                <a:picLocks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40" y="1152"/>
                <a:ext cx="1712" cy="5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0328" name="Rectangle 5"/>
              <p:cNvSpPr>
                <a:spLocks noChangeArrowheads="1"/>
              </p:cNvSpPr>
              <p:nvPr/>
            </p:nvSpPr>
            <p:spPr bwMode="auto">
              <a:xfrm>
                <a:off x="4119" y="1275"/>
                <a:ext cx="1089" cy="18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 anchor="ctr"/>
              <a:lstStyle/>
              <a:p>
                <a:pPr algn="ctr"/>
                <a:r>
                  <a:rPr lang="en-US" sz="1200" b="1">
                    <a:solidFill>
                      <a:schemeClr val="bg1"/>
                    </a:solidFill>
                    <a:latin typeface="Arial Narrow" pitchFamily="34" charset="0"/>
                  </a:rPr>
                  <a:t>1JUN123456789A2B4C6D8E</a:t>
                </a:r>
              </a:p>
            </p:txBody>
          </p:sp>
        </p:grpSp>
        <p:sp>
          <p:nvSpPr>
            <p:cNvPr id="10304" name="Rectangle 7"/>
            <p:cNvSpPr>
              <a:spLocks noChangeArrowheads="1"/>
            </p:cNvSpPr>
            <p:nvPr/>
          </p:nvSpPr>
          <p:spPr bwMode="auto">
            <a:xfrm>
              <a:off x="4062" y="1436"/>
              <a:ext cx="92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200" b="1" i="1">
                  <a:solidFill>
                    <a:srgbClr val="FF3300"/>
                  </a:solidFill>
                  <a:latin typeface="Arial Narrow" pitchFamily="34" charset="0"/>
                </a:rPr>
                <a:t>Scanned Data Stream</a:t>
              </a:r>
            </a:p>
          </p:txBody>
        </p:sp>
        <p:grpSp>
          <p:nvGrpSpPr>
            <p:cNvPr id="10305" name="Group 13"/>
            <p:cNvGrpSpPr>
              <a:grpSpLocks/>
            </p:cNvGrpSpPr>
            <p:nvPr/>
          </p:nvGrpSpPr>
          <p:grpSpPr bwMode="auto">
            <a:xfrm>
              <a:off x="4762" y="932"/>
              <a:ext cx="762" cy="371"/>
              <a:chOff x="4762" y="932"/>
              <a:chExt cx="762" cy="371"/>
            </a:xfrm>
          </p:grpSpPr>
          <p:sp>
            <p:nvSpPr>
              <p:cNvPr id="10322" name="Line 8"/>
              <p:cNvSpPr>
                <a:spLocks noChangeShapeType="1"/>
              </p:cNvSpPr>
              <p:nvPr/>
            </p:nvSpPr>
            <p:spPr bwMode="auto">
              <a:xfrm>
                <a:off x="4762" y="1296"/>
                <a:ext cx="41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3" name="Rectangle 9"/>
              <p:cNvSpPr>
                <a:spLocks noChangeArrowheads="1"/>
              </p:cNvSpPr>
              <p:nvPr/>
            </p:nvSpPr>
            <p:spPr bwMode="auto">
              <a:xfrm>
                <a:off x="4988" y="932"/>
                <a:ext cx="536" cy="24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n-US" sz="1200" b="1">
                    <a:solidFill>
                      <a:srgbClr val="FF3300"/>
                    </a:solidFill>
                    <a:latin typeface="Arial Narrow" pitchFamily="34" charset="0"/>
                  </a:rPr>
                  <a:t>Serial number</a:t>
                </a:r>
              </a:p>
            </p:txBody>
          </p:sp>
          <p:grpSp>
            <p:nvGrpSpPr>
              <p:cNvPr id="10324" name="Group 12"/>
              <p:cNvGrpSpPr>
                <a:grpSpLocks/>
              </p:cNvGrpSpPr>
              <p:nvPr/>
            </p:nvGrpSpPr>
            <p:grpSpPr bwMode="auto">
              <a:xfrm>
                <a:off x="4944" y="1049"/>
                <a:ext cx="88" cy="254"/>
                <a:chOff x="4944" y="1049"/>
                <a:chExt cx="88" cy="254"/>
              </a:xfrm>
            </p:grpSpPr>
            <p:sp>
              <p:nvSpPr>
                <p:cNvPr id="10325" name="Line 10"/>
                <p:cNvSpPr>
                  <a:spLocks noChangeShapeType="1"/>
                </p:cNvSpPr>
                <p:nvPr/>
              </p:nvSpPr>
              <p:spPr bwMode="auto">
                <a:xfrm>
                  <a:off x="4954" y="1056"/>
                  <a:ext cx="7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6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4944" y="1049"/>
                  <a:ext cx="0" cy="2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06" name="Group 19"/>
            <p:cNvGrpSpPr>
              <a:grpSpLocks/>
            </p:cNvGrpSpPr>
            <p:nvPr/>
          </p:nvGrpSpPr>
          <p:grpSpPr bwMode="auto">
            <a:xfrm>
              <a:off x="428" y="890"/>
              <a:ext cx="3762" cy="413"/>
              <a:chOff x="428" y="890"/>
              <a:chExt cx="3762" cy="413"/>
            </a:xfrm>
          </p:grpSpPr>
          <p:sp>
            <p:nvSpPr>
              <p:cNvPr id="10317" name="Rectangle 14"/>
              <p:cNvSpPr>
                <a:spLocks noChangeArrowheads="1"/>
              </p:cNvSpPr>
              <p:nvPr/>
            </p:nvSpPr>
            <p:spPr bwMode="auto">
              <a:xfrm>
                <a:off x="428" y="890"/>
                <a:ext cx="2408" cy="1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pPr algn="r"/>
                <a:r>
                  <a:rPr lang="en-US" sz="1200" b="1" dirty="0">
                    <a:solidFill>
                      <a:srgbClr val="FF3300"/>
                    </a:solidFill>
                    <a:latin typeface="Arial Narrow" pitchFamily="34" charset="0"/>
                  </a:rPr>
                  <a:t>1J: </a:t>
                </a:r>
                <a:r>
                  <a:rPr lang="en-US" sz="1200" b="1" dirty="0" smtClean="0">
                    <a:solidFill>
                      <a:srgbClr val="FF3300"/>
                    </a:solidFill>
                    <a:latin typeface="Arial Narrow" pitchFamily="34" charset="0"/>
                  </a:rPr>
                  <a:t>Data Identifier</a:t>
                </a:r>
                <a:endParaRPr lang="en-US" sz="1200" b="1" dirty="0">
                  <a:solidFill>
                    <a:srgbClr val="FF3300"/>
                  </a:solidFill>
                  <a:latin typeface="Arial Narrow" pitchFamily="34" charset="0"/>
                </a:endParaRPr>
              </a:p>
            </p:txBody>
          </p:sp>
          <p:grpSp>
            <p:nvGrpSpPr>
              <p:cNvPr id="10318" name="Group 18"/>
              <p:cNvGrpSpPr>
                <a:grpSpLocks/>
              </p:cNvGrpSpPr>
              <p:nvPr/>
            </p:nvGrpSpPr>
            <p:grpSpPr bwMode="auto">
              <a:xfrm>
                <a:off x="2786" y="1001"/>
                <a:ext cx="1404" cy="302"/>
                <a:chOff x="2786" y="1001"/>
                <a:chExt cx="1404" cy="302"/>
              </a:xfrm>
            </p:grpSpPr>
            <p:sp>
              <p:nvSpPr>
                <p:cNvPr id="10319" name="Line 15"/>
                <p:cNvSpPr>
                  <a:spLocks noChangeShapeType="1"/>
                </p:cNvSpPr>
                <p:nvPr/>
              </p:nvSpPr>
              <p:spPr bwMode="auto">
                <a:xfrm>
                  <a:off x="4122" y="1296"/>
                  <a:ext cx="6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0" name="Line 16"/>
                <p:cNvSpPr>
                  <a:spLocks noChangeShapeType="1"/>
                </p:cNvSpPr>
                <p:nvPr/>
              </p:nvSpPr>
              <p:spPr bwMode="auto">
                <a:xfrm flipH="1" flipV="1">
                  <a:off x="3961" y="1001"/>
                  <a:ext cx="206" cy="30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21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786" y="1008"/>
                  <a:ext cx="119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307" name="Group 25"/>
            <p:cNvGrpSpPr>
              <a:grpSpLocks/>
            </p:cNvGrpSpPr>
            <p:nvPr/>
          </p:nvGrpSpPr>
          <p:grpSpPr bwMode="auto">
            <a:xfrm>
              <a:off x="1580" y="748"/>
              <a:ext cx="2731" cy="555"/>
              <a:chOff x="1580" y="748"/>
              <a:chExt cx="2731" cy="555"/>
            </a:xfrm>
          </p:grpSpPr>
          <p:grpSp>
            <p:nvGrpSpPr>
              <p:cNvPr id="10312" name="Group 23"/>
              <p:cNvGrpSpPr>
                <a:grpSpLocks/>
              </p:cNvGrpSpPr>
              <p:nvPr/>
            </p:nvGrpSpPr>
            <p:grpSpPr bwMode="auto">
              <a:xfrm>
                <a:off x="1580" y="748"/>
                <a:ext cx="2731" cy="555"/>
                <a:chOff x="1580" y="748"/>
                <a:chExt cx="2731" cy="555"/>
              </a:xfrm>
            </p:grpSpPr>
            <p:sp>
              <p:nvSpPr>
                <p:cNvPr id="10314" name="Line 20"/>
                <p:cNvSpPr>
                  <a:spLocks noChangeShapeType="1"/>
                </p:cNvSpPr>
                <p:nvPr/>
              </p:nvSpPr>
              <p:spPr bwMode="auto">
                <a:xfrm>
                  <a:off x="4233" y="1296"/>
                  <a:ext cx="78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5" name="Lin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4039" y="835"/>
                  <a:ext cx="224" cy="46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16" name="Rectangle 22"/>
                <p:cNvSpPr>
                  <a:spLocks noChangeArrowheads="1"/>
                </p:cNvSpPr>
                <p:nvPr/>
              </p:nvSpPr>
              <p:spPr bwMode="auto">
                <a:xfrm>
                  <a:off x="1580" y="748"/>
                  <a:ext cx="2408" cy="17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lIns="90488" tIns="44450" rIns="90488" bIns="44450">
                  <a:spAutoFit/>
                </a:bodyPr>
                <a:lstStyle/>
                <a:p>
                  <a:pPr algn="r"/>
                  <a:r>
                    <a:rPr lang="en-US" sz="1200" b="1" dirty="0">
                      <a:solidFill>
                        <a:srgbClr val="FF3300"/>
                      </a:solidFill>
                      <a:latin typeface="Arial Narrow" pitchFamily="34" charset="0"/>
                    </a:rPr>
                    <a:t>UN: A</a:t>
                  </a:r>
                  <a:r>
                    <a:rPr lang="en-US" sz="1200" b="1" dirty="0" smtClean="0">
                      <a:solidFill>
                        <a:srgbClr val="FF3300"/>
                      </a:solidFill>
                      <a:latin typeface="Arial Narrow" pitchFamily="34" charset="0"/>
                    </a:rPr>
                    <a:t>ssigning </a:t>
                  </a:r>
                  <a:r>
                    <a:rPr lang="en-US" sz="1200" b="1" dirty="0">
                      <a:solidFill>
                        <a:srgbClr val="FF3300"/>
                      </a:solidFill>
                      <a:latin typeface="Arial Narrow" pitchFamily="34" charset="0"/>
                    </a:rPr>
                    <a:t>A</a:t>
                  </a:r>
                  <a:r>
                    <a:rPr lang="en-US" sz="1200" b="1" dirty="0" smtClean="0">
                      <a:solidFill>
                        <a:srgbClr val="FF3300"/>
                      </a:solidFill>
                      <a:latin typeface="Arial Narrow" pitchFamily="34" charset="0"/>
                    </a:rPr>
                    <a:t>uthority </a:t>
                  </a:r>
                  <a:r>
                    <a:rPr lang="en-US" sz="1200" b="1" dirty="0">
                      <a:solidFill>
                        <a:srgbClr val="FF3300"/>
                      </a:solidFill>
                      <a:latin typeface="Arial Narrow" pitchFamily="34" charset="0"/>
                    </a:rPr>
                    <a:t>D-</a:t>
                  </a:r>
                  <a:r>
                    <a:rPr lang="en-US" sz="1200" b="1" u="sng" dirty="0">
                      <a:solidFill>
                        <a:srgbClr val="FF3300"/>
                      </a:solidFill>
                      <a:latin typeface="Arial Narrow" pitchFamily="34" charset="0"/>
                    </a:rPr>
                    <a:t>U</a:t>
                  </a:r>
                  <a:r>
                    <a:rPr lang="en-US" sz="1200" b="1" dirty="0">
                      <a:solidFill>
                        <a:srgbClr val="FF3300"/>
                      </a:solidFill>
                      <a:latin typeface="Arial Narrow" pitchFamily="34" charset="0"/>
                    </a:rPr>
                    <a:t>-</a:t>
                  </a:r>
                  <a:r>
                    <a:rPr lang="en-US" sz="1200" b="1" u="sng" dirty="0">
                      <a:solidFill>
                        <a:srgbClr val="FF3300"/>
                      </a:solidFill>
                      <a:latin typeface="Arial Narrow" pitchFamily="34" charset="0"/>
                    </a:rPr>
                    <a:t>N</a:t>
                  </a:r>
                  <a:r>
                    <a:rPr lang="en-US" sz="1200" b="1" dirty="0">
                      <a:solidFill>
                        <a:srgbClr val="FF3300"/>
                      </a:solidFill>
                      <a:latin typeface="Arial Narrow" pitchFamily="34" charset="0"/>
                    </a:rPr>
                    <a:t>-S</a:t>
                  </a:r>
                </a:p>
              </p:txBody>
            </p:sp>
          </p:grpSp>
          <p:sp>
            <p:nvSpPr>
              <p:cNvPr id="10313" name="Line 24"/>
              <p:cNvSpPr>
                <a:spLocks noChangeShapeType="1"/>
              </p:cNvSpPr>
              <p:nvPr/>
            </p:nvSpPr>
            <p:spPr bwMode="auto">
              <a:xfrm flipH="1">
                <a:off x="3939" y="841"/>
                <a:ext cx="11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08" name="Group 29"/>
            <p:cNvGrpSpPr>
              <a:grpSpLocks/>
            </p:cNvGrpSpPr>
            <p:nvPr/>
          </p:nvGrpSpPr>
          <p:grpSpPr bwMode="auto">
            <a:xfrm>
              <a:off x="4268" y="929"/>
              <a:ext cx="920" cy="374"/>
              <a:chOff x="4268" y="929"/>
              <a:chExt cx="920" cy="374"/>
            </a:xfrm>
          </p:grpSpPr>
          <p:sp>
            <p:nvSpPr>
              <p:cNvPr id="10309" name="Line 26"/>
              <p:cNvSpPr>
                <a:spLocks noChangeShapeType="1"/>
              </p:cNvSpPr>
              <p:nvPr/>
            </p:nvSpPr>
            <p:spPr bwMode="auto">
              <a:xfrm>
                <a:off x="4378" y="1296"/>
                <a:ext cx="31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0" name="Line 27"/>
              <p:cNvSpPr>
                <a:spLocks noChangeShapeType="1"/>
              </p:cNvSpPr>
              <p:nvPr/>
            </p:nvSpPr>
            <p:spPr bwMode="auto">
              <a:xfrm flipV="1">
                <a:off x="4560" y="1049"/>
                <a:ext cx="0" cy="25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1" name="Rectangle 28"/>
              <p:cNvSpPr>
                <a:spLocks noChangeArrowheads="1"/>
              </p:cNvSpPr>
              <p:nvPr/>
            </p:nvSpPr>
            <p:spPr bwMode="auto">
              <a:xfrm>
                <a:off x="4268" y="929"/>
                <a:ext cx="920" cy="1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488" tIns="44450" rIns="90488" bIns="44450">
                <a:spAutoFit/>
              </a:bodyPr>
              <a:lstStyle/>
              <a:p>
                <a:r>
                  <a:rPr lang="en-US" sz="1200" b="1">
                    <a:solidFill>
                      <a:srgbClr val="FF3300"/>
                    </a:solidFill>
                    <a:latin typeface="Arial Narrow" pitchFamily="34" charset="0"/>
                  </a:rPr>
                  <a:t>D-U-N-S number</a:t>
                </a:r>
              </a:p>
            </p:txBody>
          </p:sp>
        </p:grpSp>
      </p:grpSp>
      <p:pic>
        <p:nvPicPr>
          <p:cNvPr id="10243" name="Picture 3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828800"/>
            <a:ext cx="4071938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Rectangle 32"/>
          <p:cNvSpPr>
            <a:spLocks noChangeArrowheads="1"/>
          </p:cNvSpPr>
          <p:nvPr/>
        </p:nvSpPr>
        <p:spPr bwMode="auto">
          <a:xfrm>
            <a:off x="152400" y="355600"/>
            <a:ext cx="88011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</a:pPr>
            <a:r>
              <a:rPr lang="en-US" sz="3600" b="1" u="sng" dirty="0">
                <a:solidFill>
                  <a:schemeClr val="tx2"/>
                </a:solidFill>
                <a:latin typeface="Arial Narrow" pitchFamily="34" charset="0"/>
              </a:rPr>
              <a:t>CODE 128 BAR CODE STRUCTURE</a:t>
            </a:r>
          </a:p>
          <a:p>
            <a:pPr algn="ctr">
              <a:lnSpc>
                <a:spcPct val="90000"/>
              </a:lnSpc>
            </a:pPr>
            <a:r>
              <a:rPr lang="en-US" sz="3600" b="1" u="sng" dirty="0">
                <a:solidFill>
                  <a:schemeClr val="tx2"/>
                </a:solidFill>
                <a:latin typeface="Arial Narrow" pitchFamily="34" charset="0"/>
              </a:rPr>
              <a:t>FOR LICENSE PLATE </a:t>
            </a:r>
          </a:p>
        </p:txBody>
      </p:sp>
      <p:sp>
        <p:nvSpPr>
          <p:cNvPr id="10245" name="Rectangle 33"/>
          <p:cNvSpPr>
            <a:spLocks noChangeArrowheads="1"/>
          </p:cNvSpPr>
          <p:nvPr/>
        </p:nvSpPr>
        <p:spPr bwMode="auto">
          <a:xfrm>
            <a:off x="1520825" y="4697413"/>
            <a:ext cx="6108700" cy="923925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b="1">
                <a:latin typeface="Arial Narrow" pitchFamily="34" charset="0"/>
              </a:rPr>
              <a:t>CODE 128 SPECIFICATION:</a:t>
            </a:r>
          </a:p>
          <a:p>
            <a:pPr>
              <a:lnSpc>
                <a:spcPct val="85000"/>
              </a:lnSpc>
              <a:buFontTx/>
              <a:buChar char="•"/>
            </a:pPr>
            <a:r>
              <a:rPr lang="en-US" sz="1200" b="1">
                <a:latin typeface="Arial Narrow" pitchFamily="34" charset="0"/>
              </a:rPr>
              <a:t>  ‘X’ DIMENSION SHALL BE IN THE RANGE OF 0.33 MM (0.013 INCH) TO 0.43 MM (0.017 INCH)</a:t>
            </a:r>
          </a:p>
          <a:p>
            <a:pPr>
              <a:lnSpc>
                <a:spcPct val="85000"/>
              </a:lnSpc>
              <a:buFontTx/>
              <a:buChar char="•"/>
            </a:pPr>
            <a:r>
              <a:rPr lang="en-US" sz="1200" b="1">
                <a:latin typeface="Arial Narrow" pitchFamily="34" charset="0"/>
              </a:rPr>
              <a:t>  BAR CODE HEIGHT SHALL BE A MINIMUM OF 13 MM (0.5 INCH)</a:t>
            </a:r>
          </a:p>
          <a:p>
            <a:pPr>
              <a:lnSpc>
                <a:spcPct val="85000"/>
              </a:lnSpc>
              <a:buFontTx/>
              <a:buChar char="•"/>
            </a:pPr>
            <a:r>
              <a:rPr lang="en-US" sz="1200" b="1">
                <a:latin typeface="Arial Narrow" pitchFamily="34" charset="0"/>
              </a:rPr>
              <a:t>  QUIET ZONE (</a:t>
            </a:r>
            <a:r>
              <a:rPr lang="en-US" sz="1200" i="1">
                <a:latin typeface="Arial Narrow" pitchFamily="34" charset="0"/>
              </a:rPr>
              <a:t>AREA AT EACH END OF BAR CODE)</a:t>
            </a:r>
            <a:r>
              <a:rPr lang="en-US" sz="1200" b="1">
                <a:latin typeface="Arial Narrow" pitchFamily="34" charset="0"/>
              </a:rPr>
              <a:t> SHALL BE A MINIMUM OF 6.3 MM (0.25 INCH)</a:t>
            </a:r>
          </a:p>
          <a:p>
            <a:pPr>
              <a:lnSpc>
                <a:spcPct val="85000"/>
              </a:lnSpc>
              <a:buFontTx/>
              <a:buChar char="•"/>
            </a:pPr>
            <a:r>
              <a:rPr lang="en-US" sz="1200" b="1">
                <a:latin typeface="Arial Narrow" pitchFamily="34" charset="0"/>
              </a:rPr>
              <a:t>  BAR CODE SHALL MEET A MINIMUM ANSI PRINT QUALITY GRADE OF  ‘C’	</a:t>
            </a:r>
          </a:p>
        </p:txBody>
      </p:sp>
      <p:sp>
        <p:nvSpPr>
          <p:cNvPr id="10246" name="Rectangle 34"/>
          <p:cNvSpPr>
            <a:spLocks noChangeArrowheads="1"/>
          </p:cNvSpPr>
          <p:nvPr/>
        </p:nvSpPr>
        <p:spPr bwMode="auto">
          <a:xfrm>
            <a:off x="1976438" y="1595438"/>
            <a:ext cx="1009650" cy="211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800" b="1">
                <a:latin typeface="Arial Narrow" pitchFamily="34" charset="0"/>
              </a:rPr>
              <a:t>LICENSE PLATE (1J)</a:t>
            </a:r>
          </a:p>
        </p:txBody>
      </p:sp>
      <p:sp>
        <p:nvSpPr>
          <p:cNvPr id="10247" name="Line 35"/>
          <p:cNvSpPr>
            <a:spLocks noChangeShapeType="1"/>
          </p:cNvSpPr>
          <p:nvPr/>
        </p:nvSpPr>
        <p:spPr bwMode="auto">
          <a:xfrm flipV="1">
            <a:off x="2590800" y="4319588"/>
            <a:ext cx="0" cy="34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36"/>
          <p:cNvSpPr>
            <a:spLocks noChangeArrowheads="1"/>
          </p:cNvSpPr>
          <p:nvPr/>
        </p:nvSpPr>
        <p:spPr bwMode="auto">
          <a:xfrm>
            <a:off x="2636838" y="2547938"/>
            <a:ext cx="3529012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latin typeface="Arial Narrow" pitchFamily="34" charset="0"/>
              </a:rPr>
              <a:t>UN  123456789  A2B4C6D8E</a:t>
            </a:r>
          </a:p>
        </p:txBody>
      </p:sp>
      <p:sp>
        <p:nvSpPr>
          <p:cNvPr id="10249" name="Rectangle 37"/>
          <p:cNvSpPr>
            <a:spLocks noChangeArrowheads="1"/>
          </p:cNvSpPr>
          <p:nvPr/>
        </p:nvSpPr>
        <p:spPr bwMode="auto">
          <a:xfrm>
            <a:off x="6858000" y="2724150"/>
            <a:ext cx="2097088" cy="92075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9-character  maximum</a:t>
            </a:r>
          </a:p>
          <a:p>
            <a:pPr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Unique container serial number</a:t>
            </a:r>
          </a:p>
          <a:p>
            <a:pPr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- </a:t>
            </a:r>
            <a:r>
              <a:rPr lang="en-US" sz="1000" b="1" i="1">
                <a:latin typeface="Arial Narrow" pitchFamily="34" charset="0"/>
              </a:rPr>
              <a:t>generated by supplier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1000" b="1">
                <a:latin typeface="Arial Narrow" pitchFamily="34" charset="0"/>
              </a:rPr>
              <a:t> leading zeros not recommended</a:t>
            </a:r>
          </a:p>
          <a:p>
            <a:pPr>
              <a:lnSpc>
                <a:spcPct val="90000"/>
              </a:lnSpc>
            </a:pPr>
            <a:r>
              <a:rPr lang="en-US" sz="1000" b="1">
                <a:latin typeface="Arial Narrow" pitchFamily="34" charset="0"/>
              </a:rPr>
              <a:t>- </a:t>
            </a:r>
            <a:r>
              <a:rPr lang="en-US" sz="1000" b="1" i="1">
                <a:latin typeface="Arial Narrow" pitchFamily="34" charset="0"/>
              </a:rPr>
              <a:t>not to be repeated for period of </a:t>
            </a:r>
          </a:p>
          <a:p>
            <a:pPr>
              <a:lnSpc>
                <a:spcPct val="90000"/>
              </a:lnSpc>
            </a:pPr>
            <a:r>
              <a:rPr lang="en-US" sz="1000" b="1" i="1">
                <a:latin typeface="Arial Narrow" pitchFamily="34" charset="0"/>
              </a:rPr>
              <a:t>   1 year</a:t>
            </a:r>
          </a:p>
        </p:txBody>
      </p:sp>
      <p:sp>
        <p:nvSpPr>
          <p:cNvPr id="10250" name="Line 38"/>
          <p:cNvSpPr>
            <a:spLocks noChangeShapeType="1"/>
          </p:cNvSpPr>
          <p:nvPr/>
        </p:nvSpPr>
        <p:spPr bwMode="auto">
          <a:xfrm>
            <a:off x="4721225" y="3035300"/>
            <a:ext cx="1343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Line 39"/>
          <p:cNvSpPr>
            <a:spLocks noChangeShapeType="1"/>
          </p:cNvSpPr>
          <p:nvPr/>
        </p:nvSpPr>
        <p:spPr bwMode="auto">
          <a:xfrm>
            <a:off x="5346700" y="3051175"/>
            <a:ext cx="0" cy="123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Line 40"/>
          <p:cNvSpPr>
            <a:spLocks noChangeShapeType="1"/>
          </p:cNvSpPr>
          <p:nvPr/>
        </p:nvSpPr>
        <p:spPr bwMode="auto">
          <a:xfrm>
            <a:off x="5362575" y="3187700"/>
            <a:ext cx="1482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53" name="Group 96"/>
          <p:cNvGrpSpPr>
            <a:grpSpLocks/>
          </p:cNvGrpSpPr>
          <p:nvPr/>
        </p:nvGrpSpPr>
        <p:grpSpPr bwMode="auto">
          <a:xfrm>
            <a:off x="685800" y="2984500"/>
            <a:ext cx="2381250" cy="1473200"/>
            <a:chOff x="432" y="1880"/>
            <a:chExt cx="1500" cy="928"/>
          </a:xfrm>
        </p:grpSpPr>
        <p:sp>
          <p:nvSpPr>
            <p:cNvPr id="10300" name="Rectangle 41"/>
            <p:cNvSpPr>
              <a:spLocks noChangeArrowheads="1"/>
            </p:cNvSpPr>
            <p:nvPr/>
          </p:nvSpPr>
          <p:spPr bwMode="auto">
            <a:xfrm>
              <a:off x="432" y="2456"/>
              <a:ext cx="1200" cy="35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1000" b="1">
                  <a:latin typeface="Arial Narrow" pitchFamily="34" charset="0"/>
                </a:rPr>
                <a:t>ISO Assigning authority</a:t>
              </a:r>
            </a:p>
            <a:p>
              <a:r>
                <a:rPr lang="en-US" sz="1000" b="1">
                  <a:latin typeface="Arial Narrow" pitchFamily="34" charset="0"/>
                </a:rPr>
                <a:t>UN = D-U-N-S:   </a:t>
              </a:r>
            </a:p>
            <a:p>
              <a:r>
                <a:rPr lang="en-US" sz="1000" b="1">
                  <a:latin typeface="Arial Narrow" pitchFamily="34" charset="0"/>
                </a:rPr>
                <a:t>- assigned by Dun &amp; Bradstreet.  </a:t>
              </a:r>
            </a:p>
          </p:txBody>
        </p:sp>
        <p:sp>
          <p:nvSpPr>
            <p:cNvPr id="10301" name="Line 42"/>
            <p:cNvSpPr>
              <a:spLocks noChangeShapeType="1"/>
            </p:cNvSpPr>
            <p:nvPr/>
          </p:nvSpPr>
          <p:spPr bwMode="auto">
            <a:xfrm>
              <a:off x="1738" y="1880"/>
              <a:ext cx="1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Line 43"/>
            <p:cNvSpPr>
              <a:spLocks noChangeShapeType="1"/>
            </p:cNvSpPr>
            <p:nvPr/>
          </p:nvSpPr>
          <p:spPr bwMode="auto">
            <a:xfrm>
              <a:off x="1824" y="1890"/>
              <a:ext cx="0" cy="7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4" name="Group 50"/>
          <p:cNvGrpSpPr>
            <a:grpSpLocks/>
          </p:cNvGrpSpPr>
          <p:nvPr/>
        </p:nvGrpSpPr>
        <p:grpSpPr bwMode="auto">
          <a:xfrm>
            <a:off x="3292475" y="3035300"/>
            <a:ext cx="3413125" cy="1168400"/>
            <a:chOff x="2074" y="1920"/>
            <a:chExt cx="2150" cy="736"/>
          </a:xfrm>
        </p:grpSpPr>
        <p:sp>
          <p:nvSpPr>
            <p:cNvPr id="10296" name="Rectangle 46"/>
            <p:cNvSpPr>
              <a:spLocks noChangeArrowheads="1"/>
            </p:cNvSpPr>
            <p:nvPr/>
          </p:nvSpPr>
          <p:spPr bwMode="auto">
            <a:xfrm>
              <a:off x="2640" y="2304"/>
              <a:ext cx="1584" cy="35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r>
                <a:rPr lang="en-US" sz="1000" b="1">
                  <a:latin typeface="Arial Narrow" pitchFamily="34" charset="0"/>
                </a:rPr>
                <a:t>9-character D-U-N-S number</a:t>
              </a:r>
            </a:p>
            <a:p>
              <a:r>
                <a:rPr lang="en-US" sz="1000" b="1">
                  <a:latin typeface="Arial Narrow" pitchFamily="34" charset="0"/>
                </a:rPr>
                <a:t>- manufacturing site specific</a:t>
              </a:r>
            </a:p>
            <a:p>
              <a:r>
                <a:rPr lang="en-US" sz="1000" b="1">
                  <a:latin typeface="Arial Narrow" pitchFamily="34" charset="0"/>
                </a:rPr>
                <a:t>- fixed; should never have to be changed</a:t>
              </a:r>
            </a:p>
          </p:txBody>
        </p:sp>
        <p:sp>
          <p:nvSpPr>
            <p:cNvPr id="10297" name="Line 47"/>
            <p:cNvSpPr>
              <a:spLocks noChangeShapeType="1"/>
            </p:cNvSpPr>
            <p:nvPr/>
          </p:nvSpPr>
          <p:spPr bwMode="auto">
            <a:xfrm>
              <a:off x="2431" y="1930"/>
              <a:ext cx="0" cy="5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8" name="Line 48"/>
            <p:cNvSpPr>
              <a:spLocks noChangeShapeType="1"/>
            </p:cNvSpPr>
            <p:nvPr/>
          </p:nvSpPr>
          <p:spPr bwMode="auto">
            <a:xfrm flipH="1">
              <a:off x="2442" y="2496"/>
              <a:ext cx="2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9" name="Line 49"/>
            <p:cNvSpPr>
              <a:spLocks noChangeShapeType="1"/>
            </p:cNvSpPr>
            <p:nvPr/>
          </p:nvSpPr>
          <p:spPr bwMode="auto">
            <a:xfrm>
              <a:off x="2074" y="1920"/>
              <a:ext cx="7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255" name="Group 94"/>
          <p:cNvGrpSpPr>
            <a:grpSpLocks/>
          </p:cNvGrpSpPr>
          <p:nvPr/>
        </p:nvGrpSpPr>
        <p:grpSpPr bwMode="auto">
          <a:xfrm>
            <a:off x="152400" y="2552700"/>
            <a:ext cx="2446338" cy="1247775"/>
            <a:chOff x="96" y="1608"/>
            <a:chExt cx="1541" cy="786"/>
          </a:xfrm>
        </p:grpSpPr>
        <p:sp>
          <p:nvSpPr>
            <p:cNvPr id="10290" name="Rectangle 51"/>
            <p:cNvSpPr>
              <a:spLocks noChangeArrowheads="1"/>
            </p:cNvSpPr>
            <p:nvPr/>
          </p:nvSpPr>
          <p:spPr bwMode="auto">
            <a:xfrm>
              <a:off x="96" y="1637"/>
              <a:ext cx="1008" cy="75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Data Identifier:</a:t>
              </a:r>
            </a:p>
            <a:p>
              <a:pPr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1J: Individual container of like parts</a:t>
              </a:r>
            </a:p>
            <a:p>
              <a:pPr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6J: MASTER - Container of individual containers of like parts</a:t>
              </a:r>
            </a:p>
            <a:p>
              <a:pPr>
                <a:lnSpc>
                  <a:spcPct val="80000"/>
                </a:lnSpc>
              </a:pPr>
              <a:r>
                <a:rPr lang="en-US" sz="1000" b="1">
                  <a:latin typeface="Arial Narrow" pitchFamily="34" charset="0"/>
                </a:rPr>
                <a:t>5J: MIXED LOAD – Container of individual containers of unlike parts</a:t>
              </a:r>
              <a:endParaRPr lang="en-US" sz="1000" b="1" i="1">
                <a:latin typeface="Arial Narrow" pitchFamily="34" charset="0"/>
              </a:endParaRPr>
            </a:p>
          </p:txBody>
        </p:sp>
        <p:grpSp>
          <p:nvGrpSpPr>
            <p:cNvPr id="10291" name="Group 55"/>
            <p:cNvGrpSpPr>
              <a:grpSpLocks/>
            </p:cNvGrpSpPr>
            <p:nvPr/>
          </p:nvGrpSpPr>
          <p:grpSpPr bwMode="auto">
            <a:xfrm>
              <a:off x="1098" y="1844"/>
              <a:ext cx="498" cy="190"/>
              <a:chOff x="1098" y="1852"/>
              <a:chExt cx="498" cy="190"/>
            </a:xfrm>
          </p:grpSpPr>
          <p:sp>
            <p:nvSpPr>
              <p:cNvPr id="10293" name="Line 52"/>
              <p:cNvSpPr>
                <a:spLocks noChangeShapeType="1"/>
              </p:cNvSpPr>
              <p:nvPr/>
            </p:nvSpPr>
            <p:spPr bwMode="auto">
              <a:xfrm>
                <a:off x="1416" y="1852"/>
                <a:ext cx="1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4" name="Line 53"/>
              <p:cNvSpPr>
                <a:spLocks noChangeShapeType="1"/>
              </p:cNvSpPr>
              <p:nvPr/>
            </p:nvSpPr>
            <p:spPr bwMode="auto">
              <a:xfrm>
                <a:off x="1488" y="1862"/>
                <a:ext cx="0" cy="17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5" name="Line 54"/>
              <p:cNvSpPr>
                <a:spLocks noChangeShapeType="1"/>
              </p:cNvSpPr>
              <p:nvPr/>
            </p:nvSpPr>
            <p:spPr bwMode="auto">
              <a:xfrm flipH="1">
                <a:off x="1098" y="2042"/>
                <a:ext cx="399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92" name="Rectangle 56"/>
            <p:cNvSpPr>
              <a:spLocks noChangeArrowheads="1"/>
            </p:cNvSpPr>
            <p:nvPr/>
          </p:nvSpPr>
          <p:spPr bwMode="auto">
            <a:xfrm>
              <a:off x="1347" y="1608"/>
              <a:ext cx="29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b="1" dirty="0">
                  <a:solidFill>
                    <a:srgbClr val="DDDDDD"/>
                  </a:solidFill>
                  <a:latin typeface="Arial Narrow" pitchFamily="34" charset="0"/>
                </a:rPr>
                <a:t>1J</a:t>
              </a:r>
            </a:p>
          </p:txBody>
        </p:sp>
      </p:grpSp>
      <p:grpSp>
        <p:nvGrpSpPr>
          <p:cNvPr id="10256" name="Group 93"/>
          <p:cNvGrpSpPr>
            <a:grpSpLocks/>
          </p:cNvGrpSpPr>
          <p:nvPr/>
        </p:nvGrpSpPr>
        <p:grpSpPr bwMode="auto">
          <a:xfrm>
            <a:off x="-6350" y="5803900"/>
            <a:ext cx="9196388" cy="952500"/>
            <a:chOff x="-4" y="3656"/>
            <a:chExt cx="5793" cy="600"/>
          </a:xfrm>
        </p:grpSpPr>
        <p:sp>
          <p:nvSpPr>
            <p:cNvPr id="10258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0" name="Rectangle 5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1" name="Rectangle 6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Rectangle 61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3" name="Rectangle 62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4" name="Rectangle 63"/>
            <p:cNvSpPr>
              <a:spLocks noChangeArrowheads="1"/>
            </p:cNvSpPr>
            <p:nvPr/>
          </p:nvSpPr>
          <p:spPr bwMode="auto">
            <a:xfrm>
              <a:off x="5188" y="4031"/>
              <a:ext cx="601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5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0265" name="Rectangle 64"/>
            <p:cNvSpPr>
              <a:spLocks noChangeArrowheads="1"/>
            </p:cNvSpPr>
            <p:nvPr/>
          </p:nvSpPr>
          <p:spPr bwMode="auto">
            <a:xfrm>
              <a:off x="2876" y="3950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</a:t>
              </a:r>
              <a:r>
                <a:rPr lang="en-US" sz="1600" b="1" dirty="0" smtClean="0">
                  <a:latin typeface="Arial Narrow" pitchFamily="34" charset="0"/>
                </a:rPr>
                <a:t>1724:  </a:t>
              </a:r>
              <a:r>
                <a:rPr lang="en-US" sz="1600" b="1" dirty="0">
                  <a:latin typeface="Arial Narrow" pitchFamily="34" charset="0"/>
                </a:rPr>
                <a:t>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10266" name="Rectangle 65"/>
            <p:cNvSpPr>
              <a:spLocks noChangeArrowheads="1"/>
            </p:cNvSpPr>
            <p:nvPr/>
          </p:nvSpPr>
          <p:spPr bwMode="auto">
            <a:xfrm>
              <a:off x="1470" y="3676"/>
              <a:ext cx="2298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10267" name="Rectangle 66"/>
            <p:cNvSpPr>
              <a:spLocks noChangeArrowheads="1"/>
            </p:cNvSpPr>
            <p:nvPr/>
          </p:nvSpPr>
          <p:spPr bwMode="auto">
            <a:xfrm>
              <a:off x="-4" y="4060"/>
              <a:ext cx="1696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0268" name="Rectangle 67"/>
            <p:cNvSpPr>
              <a:spLocks noChangeArrowheads="1"/>
            </p:cNvSpPr>
            <p:nvPr/>
          </p:nvSpPr>
          <p:spPr bwMode="auto">
            <a:xfrm>
              <a:off x="17" y="3754"/>
              <a:ext cx="177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0269" name="Rectangle 70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7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72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0272" name="Rectangle 73"/>
            <p:cNvSpPr>
              <a:spLocks noChangeArrowheads="1"/>
            </p:cNvSpPr>
            <p:nvPr/>
          </p:nvSpPr>
          <p:spPr bwMode="auto">
            <a:xfrm>
              <a:off x="3583" y="3658"/>
              <a:ext cx="217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 dirty="0">
                  <a:latin typeface="Arial Narrow" pitchFamily="34" charset="0"/>
                </a:rPr>
                <a:t>NOTE</a:t>
              </a:r>
              <a:r>
                <a:rPr lang="en-US" sz="900" b="1" dirty="0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0273" name="Rectangle 74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0274" name="Rectangle 75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76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77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0277" name="Rectangle 78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0278" name="Rectangle 79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0279" name="Rectangle 80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0" name="Rectangle 81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1" name="Rectangle 82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2" name="Rectangle 83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3" name="Rectangle 84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4" name="Rectangle 85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5" name="Rectangle 86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6" name="Rectangle 87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87" name="Rectangle 88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7" name="Line 95"/>
          <p:cNvSpPr>
            <a:spLocks noChangeShapeType="1"/>
          </p:cNvSpPr>
          <p:nvPr/>
        </p:nvSpPr>
        <p:spPr bwMode="auto">
          <a:xfrm flipH="1">
            <a:off x="2590800" y="4178300"/>
            <a:ext cx="3270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141639" y="19873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</a:t>
            </a:r>
            <a:endParaRPr lang="en-US" dirty="0"/>
          </a:p>
        </p:txBody>
      </p:sp>
      <p:sp>
        <p:nvSpPr>
          <p:cNvPr id="9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9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685800" y="381000"/>
            <a:ext cx="792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/>
          <a:lstStyle/>
          <a:p>
            <a:pPr algn="ctr"/>
            <a:r>
              <a:rPr lang="en-US" sz="4000" b="1" u="sng">
                <a:solidFill>
                  <a:schemeClr val="tx2"/>
                </a:solidFill>
                <a:latin typeface="Arial Narrow" pitchFamily="34" charset="0"/>
              </a:rPr>
              <a:t>PDF 417 2D BAR CODE</a:t>
            </a:r>
          </a:p>
          <a:p>
            <a:pPr algn="ctr"/>
            <a:r>
              <a:rPr lang="en-US" sz="4000" b="1" u="sng">
                <a:solidFill>
                  <a:schemeClr val="tx2"/>
                </a:solidFill>
                <a:latin typeface="Arial Narrow" pitchFamily="34" charset="0"/>
              </a:rPr>
              <a:t>TECHNICAL SPECIFICATIONS</a:t>
            </a:r>
          </a:p>
        </p:txBody>
      </p:sp>
      <p:pic>
        <p:nvPicPr>
          <p:cNvPr id="13315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900" y="1470025"/>
            <a:ext cx="3149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316" name="Group 19"/>
          <p:cNvGrpSpPr>
            <a:grpSpLocks/>
          </p:cNvGrpSpPr>
          <p:nvPr/>
        </p:nvGrpSpPr>
        <p:grpSpPr bwMode="auto">
          <a:xfrm>
            <a:off x="5689600" y="1901825"/>
            <a:ext cx="1890713" cy="1795463"/>
            <a:chOff x="3584" y="1198"/>
            <a:chExt cx="1191" cy="1131"/>
          </a:xfrm>
        </p:grpSpPr>
        <p:sp>
          <p:nvSpPr>
            <p:cNvPr id="13362" name="Oval 6"/>
            <p:cNvSpPr>
              <a:spLocks noChangeArrowheads="1"/>
            </p:cNvSpPr>
            <p:nvPr/>
          </p:nvSpPr>
          <p:spPr bwMode="auto">
            <a:xfrm>
              <a:off x="3584" y="1198"/>
              <a:ext cx="46" cy="94"/>
            </a:xfrm>
            <a:prstGeom prst="ellips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3" name="Oval 7"/>
            <p:cNvSpPr>
              <a:spLocks noChangeArrowheads="1"/>
            </p:cNvSpPr>
            <p:nvPr/>
          </p:nvSpPr>
          <p:spPr bwMode="auto">
            <a:xfrm>
              <a:off x="4049" y="1525"/>
              <a:ext cx="286" cy="52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4" name="Rectangle 8"/>
            <p:cNvSpPr>
              <a:spLocks noChangeArrowheads="1"/>
            </p:cNvSpPr>
            <p:nvPr/>
          </p:nvSpPr>
          <p:spPr bwMode="auto">
            <a:xfrm>
              <a:off x="4121" y="1597"/>
              <a:ext cx="142" cy="38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5" name="Line 9"/>
            <p:cNvSpPr>
              <a:spLocks noChangeShapeType="1"/>
            </p:cNvSpPr>
            <p:nvPr/>
          </p:nvSpPr>
          <p:spPr bwMode="auto">
            <a:xfrm>
              <a:off x="4358" y="1596"/>
              <a:ext cx="1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6" name="Line 10"/>
            <p:cNvSpPr>
              <a:spLocks noChangeShapeType="1"/>
            </p:cNvSpPr>
            <p:nvPr/>
          </p:nvSpPr>
          <p:spPr bwMode="auto">
            <a:xfrm>
              <a:off x="4358" y="1986"/>
              <a:ext cx="1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7" name="Line 11"/>
            <p:cNvSpPr>
              <a:spLocks noChangeShapeType="1"/>
            </p:cNvSpPr>
            <p:nvPr/>
          </p:nvSpPr>
          <p:spPr bwMode="auto">
            <a:xfrm flipV="1">
              <a:off x="4116" y="2090"/>
              <a:ext cx="0" cy="2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8" name="Line 12"/>
            <p:cNvSpPr>
              <a:spLocks noChangeShapeType="1"/>
            </p:cNvSpPr>
            <p:nvPr/>
          </p:nvSpPr>
          <p:spPr bwMode="auto">
            <a:xfrm flipV="1">
              <a:off x="4269" y="2090"/>
              <a:ext cx="0" cy="23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69" name="Line 13"/>
            <p:cNvSpPr>
              <a:spLocks noChangeShapeType="1"/>
            </p:cNvSpPr>
            <p:nvPr/>
          </p:nvSpPr>
          <p:spPr bwMode="auto">
            <a:xfrm>
              <a:off x="4444" y="1606"/>
              <a:ext cx="0" cy="36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0" name="Line 14"/>
            <p:cNvSpPr>
              <a:spLocks noChangeShapeType="1"/>
            </p:cNvSpPr>
            <p:nvPr/>
          </p:nvSpPr>
          <p:spPr bwMode="auto">
            <a:xfrm>
              <a:off x="4136" y="2178"/>
              <a:ext cx="12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1" name="Rectangle 15"/>
            <p:cNvSpPr>
              <a:spLocks noChangeArrowheads="1"/>
            </p:cNvSpPr>
            <p:nvPr/>
          </p:nvSpPr>
          <p:spPr bwMode="auto">
            <a:xfrm>
              <a:off x="3869" y="2083"/>
              <a:ext cx="242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latin typeface="Arial Narrow" pitchFamily="34" charset="0"/>
                </a:rPr>
                <a:t>1X</a:t>
              </a:r>
            </a:p>
          </p:txBody>
        </p:sp>
        <p:sp>
          <p:nvSpPr>
            <p:cNvPr id="13372" name="Line 16"/>
            <p:cNvSpPr>
              <a:spLocks noChangeShapeType="1"/>
            </p:cNvSpPr>
            <p:nvPr/>
          </p:nvSpPr>
          <p:spPr bwMode="auto">
            <a:xfrm>
              <a:off x="3601" y="1300"/>
              <a:ext cx="520" cy="72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3" name="Line 17"/>
            <p:cNvSpPr>
              <a:spLocks noChangeShapeType="1"/>
            </p:cNvSpPr>
            <p:nvPr/>
          </p:nvSpPr>
          <p:spPr bwMode="auto">
            <a:xfrm>
              <a:off x="3617" y="1210"/>
              <a:ext cx="603" cy="3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4" name="Rectangle 18"/>
            <p:cNvSpPr>
              <a:spLocks noChangeArrowheads="1"/>
            </p:cNvSpPr>
            <p:nvPr/>
          </p:nvSpPr>
          <p:spPr bwMode="auto">
            <a:xfrm>
              <a:off x="4402" y="1686"/>
              <a:ext cx="373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>
                  <a:latin typeface="Arial Narrow" pitchFamily="34" charset="0"/>
                </a:rPr>
                <a:t>Y=3X</a:t>
              </a:r>
            </a:p>
          </p:txBody>
        </p:sp>
      </p:grpSp>
      <p:sp>
        <p:nvSpPr>
          <p:cNvPr id="13317" name="Rectangle 20"/>
          <p:cNvSpPr>
            <a:spLocks noChangeArrowheads="1"/>
          </p:cNvSpPr>
          <p:nvPr/>
        </p:nvSpPr>
        <p:spPr bwMode="auto">
          <a:xfrm>
            <a:off x="6532563" y="3749675"/>
            <a:ext cx="2322512" cy="6032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000" b="1">
                <a:latin typeface="Arial Narrow" pitchFamily="34" charset="0"/>
              </a:rPr>
              <a:t>SPECIFICATION:</a:t>
            </a:r>
          </a:p>
          <a:p>
            <a:r>
              <a:rPr lang="en-US" sz="1000" b="1">
                <a:latin typeface="Arial Narrow" pitchFamily="34" charset="0"/>
              </a:rPr>
              <a:t>‘X’ DIMENSION = MIN 0.010 INCH (10 MILS) (0.254 MM)</a:t>
            </a:r>
          </a:p>
        </p:txBody>
      </p:sp>
      <p:sp>
        <p:nvSpPr>
          <p:cNvPr id="13318" name="Rectangle 21"/>
          <p:cNvSpPr>
            <a:spLocks noChangeArrowheads="1"/>
          </p:cNvSpPr>
          <p:nvPr/>
        </p:nvSpPr>
        <p:spPr bwMode="auto">
          <a:xfrm>
            <a:off x="2967038" y="3487738"/>
            <a:ext cx="48101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latin typeface="Arial" charset="0"/>
              </a:rPr>
              <a:t>4</a:t>
            </a:r>
            <a:r>
              <a:rPr lang="en-US" sz="1600" b="1">
                <a:latin typeface="Arial" charset="0"/>
              </a:rPr>
              <a:t>                                                </a:t>
            </a:r>
            <a:r>
              <a:rPr lang="en-US" sz="1400" b="1">
                <a:latin typeface="Arial" charset="0"/>
              </a:rPr>
              <a:t>12</a:t>
            </a:r>
          </a:p>
        </p:txBody>
      </p:sp>
      <p:sp>
        <p:nvSpPr>
          <p:cNvPr id="13319" name="Line 22"/>
          <p:cNvSpPr>
            <a:spLocks noChangeShapeType="1"/>
          </p:cNvSpPr>
          <p:nvPr/>
        </p:nvSpPr>
        <p:spPr bwMode="auto">
          <a:xfrm flipV="1">
            <a:off x="3294063" y="3602038"/>
            <a:ext cx="2451100" cy="666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0" name="Group 25"/>
          <p:cNvGrpSpPr>
            <a:grpSpLocks/>
          </p:cNvGrpSpPr>
          <p:nvPr/>
        </p:nvGrpSpPr>
        <p:grpSpPr bwMode="auto">
          <a:xfrm>
            <a:off x="3349625" y="3327400"/>
            <a:ext cx="2387600" cy="228600"/>
            <a:chOff x="2110" y="2096"/>
            <a:chExt cx="1504" cy="144"/>
          </a:xfrm>
        </p:grpSpPr>
        <p:sp>
          <p:nvSpPr>
            <p:cNvPr id="13360" name="Freeform 23"/>
            <p:cNvSpPr>
              <a:spLocks/>
            </p:cNvSpPr>
            <p:nvPr/>
          </p:nvSpPr>
          <p:spPr bwMode="auto">
            <a:xfrm>
              <a:off x="2110" y="2096"/>
              <a:ext cx="1504" cy="144"/>
            </a:xfrm>
            <a:custGeom>
              <a:avLst/>
              <a:gdLst>
                <a:gd name="T0" fmla="*/ 0 w 1504"/>
                <a:gd name="T1" fmla="*/ 0 h 144"/>
                <a:gd name="T2" fmla="*/ 12 w 1504"/>
                <a:gd name="T3" fmla="*/ 28 h 144"/>
                <a:gd name="T4" fmla="*/ 40 w 1504"/>
                <a:gd name="T5" fmla="*/ 50 h 144"/>
                <a:gd name="T6" fmla="*/ 81 w 1504"/>
                <a:gd name="T7" fmla="*/ 64 h 144"/>
                <a:gd name="T8" fmla="*/ 133 w 1504"/>
                <a:gd name="T9" fmla="*/ 71 h 144"/>
                <a:gd name="T10" fmla="*/ 624 w 1504"/>
                <a:gd name="T11" fmla="*/ 71 h 144"/>
                <a:gd name="T12" fmla="*/ 676 w 1504"/>
                <a:gd name="T13" fmla="*/ 79 h 144"/>
                <a:gd name="T14" fmla="*/ 717 w 1504"/>
                <a:gd name="T15" fmla="*/ 93 h 144"/>
                <a:gd name="T16" fmla="*/ 746 w 1504"/>
                <a:gd name="T17" fmla="*/ 114 h 144"/>
                <a:gd name="T18" fmla="*/ 757 w 1504"/>
                <a:gd name="T19" fmla="*/ 143 h 144"/>
                <a:gd name="T20" fmla="*/ 769 w 1504"/>
                <a:gd name="T21" fmla="*/ 114 h 144"/>
                <a:gd name="T22" fmla="*/ 798 w 1504"/>
                <a:gd name="T23" fmla="*/ 93 h 144"/>
                <a:gd name="T24" fmla="*/ 838 w 1504"/>
                <a:gd name="T25" fmla="*/ 79 h 144"/>
                <a:gd name="T26" fmla="*/ 884 w 1504"/>
                <a:gd name="T27" fmla="*/ 71 h 144"/>
                <a:gd name="T28" fmla="*/ 1376 w 1504"/>
                <a:gd name="T29" fmla="*/ 71 h 144"/>
                <a:gd name="T30" fmla="*/ 1428 w 1504"/>
                <a:gd name="T31" fmla="*/ 64 h 144"/>
                <a:gd name="T32" fmla="*/ 1468 w 1504"/>
                <a:gd name="T33" fmla="*/ 50 h 144"/>
                <a:gd name="T34" fmla="*/ 1491 w 1504"/>
                <a:gd name="T35" fmla="*/ 28 h 144"/>
                <a:gd name="T36" fmla="*/ 1503 w 1504"/>
                <a:gd name="T37" fmla="*/ 0 h 1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504" h="144">
                  <a:moveTo>
                    <a:pt x="0" y="0"/>
                  </a:moveTo>
                  <a:lnTo>
                    <a:pt x="12" y="28"/>
                  </a:lnTo>
                  <a:lnTo>
                    <a:pt x="40" y="50"/>
                  </a:lnTo>
                  <a:lnTo>
                    <a:pt x="81" y="64"/>
                  </a:lnTo>
                  <a:lnTo>
                    <a:pt x="133" y="71"/>
                  </a:lnTo>
                  <a:lnTo>
                    <a:pt x="624" y="71"/>
                  </a:lnTo>
                  <a:lnTo>
                    <a:pt x="676" y="79"/>
                  </a:lnTo>
                  <a:lnTo>
                    <a:pt x="717" y="93"/>
                  </a:lnTo>
                  <a:lnTo>
                    <a:pt x="746" y="114"/>
                  </a:lnTo>
                  <a:lnTo>
                    <a:pt x="757" y="143"/>
                  </a:lnTo>
                  <a:lnTo>
                    <a:pt x="769" y="114"/>
                  </a:lnTo>
                  <a:lnTo>
                    <a:pt x="798" y="93"/>
                  </a:lnTo>
                  <a:lnTo>
                    <a:pt x="838" y="79"/>
                  </a:lnTo>
                  <a:lnTo>
                    <a:pt x="884" y="71"/>
                  </a:lnTo>
                  <a:lnTo>
                    <a:pt x="1376" y="71"/>
                  </a:lnTo>
                  <a:lnTo>
                    <a:pt x="1428" y="64"/>
                  </a:lnTo>
                  <a:lnTo>
                    <a:pt x="1468" y="50"/>
                  </a:lnTo>
                  <a:lnTo>
                    <a:pt x="1491" y="28"/>
                  </a:lnTo>
                  <a:lnTo>
                    <a:pt x="1503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61" name="Rectangle 24"/>
            <p:cNvSpPr>
              <a:spLocks noChangeArrowheads="1"/>
            </p:cNvSpPr>
            <p:nvPr/>
          </p:nvSpPr>
          <p:spPr bwMode="auto">
            <a:xfrm>
              <a:off x="2180" y="2155"/>
              <a:ext cx="1362" cy="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1" name="Rectangle 26"/>
          <p:cNvSpPr>
            <a:spLocks noChangeArrowheads="1"/>
          </p:cNvSpPr>
          <p:nvPr/>
        </p:nvSpPr>
        <p:spPr bwMode="auto">
          <a:xfrm>
            <a:off x="3462338" y="3690938"/>
            <a:ext cx="214312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>
                <a:latin typeface="Arial Narrow" pitchFamily="34" charset="0"/>
              </a:rPr>
              <a:t>NOMINAL 7 COLUMNS</a:t>
            </a:r>
          </a:p>
        </p:txBody>
      </p:sp>
      <p:sp>
        <p:nvSpPr>
          <p:cNvPr id="13322" name="Rectangle 27"/>
          <p:cNvSpPr>
            <a:spLocks noChangeArrowheads="1"/>
          </p:cNvSpPr>
          <p:nvPr/>
        </p:nvSpPr>
        <p:spPr bwMode="auto">
          <a:xfrm>
            <a:off x="153988" y="1993900"/>
            <a:ext cx="2425700" cy="7556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b="1" dirty="0">
                <a:latin typeface="Arial Narrow" pitchFamily="34" charset="0"/>
              </a:rPr>
              <a:t>HEIGHT: 1.0 IN ± 0.2 IN (25.40 MM ± 5.08 MM) INCLUDING ALL-AROUND QUIET ZONE OF 0.04 IN (1MM) MUST FIT WITHIN SINGLE SUB-BLOCK</a:t>
            </a:r>
          </a:p>
        </p:txBody>
      </p:sp>
      <p:sp>
        <p:nvSpPr>
          <p:cNvPr id="13323" name="Freeform 28"/>
          <p:cNvSpPr>
            <a:spLocks/>
          </p:cNvSpPr>
          <p:nvPr/>
        </p:nvSpPr>
        <p:spPr bwMode="auto">
          <a:xfrm>
            <a:off x="2613025" y="1493838"/>
            <a:ext cx="385763" cy="1773237"/>
          </a:xfrm>
          <a:custGeom>
            <a:avLst/>
            <a:gdLst>
              <a:gd name="T0" fmla="*/ 2147483647 w 243"/>
              <a:gd name="T1" fmla="*/ 0 h 1117"/>
              <a:gd name="T2" fmla="*/ 2147483647 w 243"/>
              <a:gd name="T3" fmla="*/ 2147483647 h 1117"/>
              <a:gd name="T4" fmla="*/ 2147483647 w 243"/>
              <a:gd name="T5" fmla="*/ 2147483647 h 1117"/>
              <a:gd name="T6" fmla="*/ 2147483647 w 243"/>
              <a:gd name="T7" fmla="*/ 2147483647 h 1117"/>
              <a:gd name="T8" fmla="*/ 2147483647 w 243"/>
              <a:gd name="T9" fmla="*/ 2147483647 h 1117"/>
              <a:gd name="T10" fmla="*/ 2147483647 w 243"/>
              <a:gd name="T11" fmla="*/ 2147483647 h 1117"/>
              <a:gd name="T12" fmla="*/ 2147483647 w 243"/>
              <a:gd name="T13" fmla="*/ 2147483647 h 1117"/>
              <a:gd name="T14" fmla="*/ 2147483647 w 243"/>
              <a:gd name="T15" fmla="*/ 2147483647 h 1117"/>
              <a:gd name="T16" fmla="*/ 2147483647 w 243"/>
              <a:gd name="T17" fmla="*/ 2147483647 h 1117"/>
              <a:gd name="T18" fmla="*/ 2147483647 w 243"/>
              <a:gd name="T19" fmla="*/ 2147483647 h 1117"/>
              <a:gd name="T20" fmla="*/ 2147483647 w 243"/>
              <a:gd name="T21" fmla="*/ 2147483647 h 1117"/>
              <a:gd name="T22" fmla="*/ 2147483647 w 243"/>
              <a:gd name="T23" fmla="*/ 2147483647 h 1117"/>
              <a:gd name="T24" fmla="*/ 2147483647 w 243"/>
              <a:gd name="T25" fmla="*/ 2147483647 h 1117"/>
              <a:gd name="T26" fmla="*/ 2147483647 w 243"/>
              <a:gd name="T27" fmla="*/ 2147483647 h 1117"/>
              <a:gd name="T28" fmla="*/ 2147483647 w 243"/>
              <a:gd name="T29" fmla="*/ 2147483647 h 1117"/>
              <a:gd name="T30" fmla="*/ 2147483647 w 243"/>
              <a:gd name="T31" fmla="*/ 2147483647 h 1117"/>
              <a:gd name="T32" fmla="*/ 2147483647 w 243"/>
              <a:gd name="T33" fmla="*/ 2147483647 h 1117"/>
              <a:gd name="T34" fmla="*/ 0 w 243"/>
              <a:gd name="T35" fmla="*/ 2147483647 h 1117"/>
              <a:gd name="T36" fmla="*/ 2147483647 w 243"/>
              <a:gd name="T37" fmla="*/ 2147483647 h 1117"/>
              <a:gd name="T38" fmla="*/ 2147483647 w 243"/>
              <a:gd name="T39" fmla="*/ 2147483647 h 1117"/>
              <a:gd name="T40" fmla="*/ 2147483647 w 243"/>
              <a:gd name="T41" fmla="*/ 2147483647 h 1117"/>
              <a:gd name="T42" fmla="*/ 2147483647 w 243"/>
              <a:gd name="T43" fmla="*/ 2147483647 h 1117"/>
              <a:gd name="T44" fmla="*/ 2147483647 w 243"/>
              <a:gd name="T45" fmla="*/ 2147483647 h 1117"/>
              <a:gd name="T46" fmla="*/ 2147483647 w 243"/>
              <a:gd name="T47" fmla="*/ 2147483647 h 1117"/>
              <a:gd name="T48" fmla="*/ 2147483647 w 243"/>
              <a:gd name="T49" fmla="*/ 2147483647 h 1117"/>
              <a:gd name="T50" fmla="*/ 2147483647 w 243"/>
              <a:gd name="T51" fmla="*/ 2147483647 h 1117"/>
              <a:gd name="T52" fmla="*/ 2147483647 w 243"/>
              <a:gd name="T53" fmla="*/ 2147483647 h 1117"/>
              <a:gd name="T54" fmla="*/ 2147483647 w 243"/>
              <a:gd name="T55" fmla="*/ 2147483647 h 1117"/>
              <a:gd name="T56" fmla="*/ 2147483647 w 243"/>
              <a:gd name="T57" fmla="*/ 2147483647 h 1117"/>
              <a:gd name="T58" fmla="*/ 2147483647 w 243"/>
              <a:gd name="T59" fmla="*/ 2147483647 h 1117"/>
              <a:gd name="T60" fmla="*/ 2147483647 w 243"/>
              <a:gd name="T61" fmla="*/ 2147483647 h 1117"/>
              <a:gd name="T62" fmla="*/ 2147483647 w 243"/>
              <a:gd name="T63" fmla="*/ 2147483647 h 1117"/>
              <a:gd name="T64" fmla="*/ 2147483647 w 243"/>
              <a:gd name="T65" fmla="*/ 2147483647 h 1117"/>
              <a:gd name="T66" fmla="*/ 2147483647 w 243"/>
              <a:gd name="T67" fmla="*/ 2147483647 h 1117"/>
              <a:gd name="T68" fmla="*/ 2147483647 w 243"/>
              <a:gd name="T69" fmla="*/ 2147483647 h 111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243" h="1117">
                <a:moveTo>
                  <a:pt x="242" y="0"/>
                </a:moveTo>
                <a:lnTo>
                  <a:pt x="218" y="4"/>
                </a:lnTo>
                <a:lnTo>
                  <a:pt x="197" y="7"/>
                </a:lnTo>
                <a:lnTo>
                  <a:pt x="176" y="17"/>
                </a:lnTo>
                <a:lnTo>
                  <a:pt x="157" y="27"/>
                </a:lnTo>
                <a:lnTo>
                  <a:pt x="142" y="40"/>
                </a:lnTo>
                <a:lnTo>
                  <a:pt x="130" y="56"/>
                </a:lnTo>
                <a:lnTo>
                  <a:pt x="124" y="73"/>
                </a:lnTo>
                <a:lnTo>
                  <a:pt x="121" y="92"/>
                </a:lnTo>
                <a:lnTo>
                  <a:pt x="121" y="464"/>
                </a:lnTo>
                <a:lnTo>
                  <a:pt x="118" y="484"/>
                </a:lnTo>
                <a:lnTo>
                  <a:pt x="112" y="501"/>
                </a:lnTo>
                <a:lnTo>
                  <a:pt x="100" y="514"/>
                </a:lnTo>
                <a:lnTo>
                  <a:pt x="85" y="530"/>
                </a:lnTo>
                <a:lnTo>
                  <a:pt x="67" y="540"/>
                </a:lnTo>
                <a:lnTo>
                  <a:pt x="49" y="550"/>
                </a:lnTo>
                <a:lnTo>
                  <a:pt x="25" y="553"/>
                </a:lnTo>
                <a:lnTo>
                  <a:pt x="0" y="556"/>
                </a:lnTo>
                <a:lnTo>
                  <a:pt x="25" y="560"/>
                </a:lnTo>
                <a:lnTo>
                  <a:pt x="49" y="563"/>
                </a:lnTo>
                <a:lnTo>
                  <a:pt x="67" y="573"/>
                </a:lnTo>
                <a:lnTo>
                  <a:pt x="85" y="583"/>
                </a:lnTo>
                <a:lnTo>
                  <a:pt x="100" y="599"/>
                </a:lnTo>
                <a:lnTo>
                  <a:pt x="112" y="612"/>
                </a:lnTo>
                <a:lnTo>
                  <a:pt x="118" y="632"/>
                </a:lnTo>
                <a:lnTo>
                  <a:pt x="121" y="649"/>
                </a:lnTo>
                <a:lnTo>
                  <a:pt x="121" y="1021"/>
                </a:lnTo>
                <a:lnTo>
                  <a:pt x="124" y="1040"/>
                </a:lnTo>
                <a:lnTo>
                  <a:pt x="130" y="1057"/>
                </a:lnTo>
                <a:lnTo>
                  <a:pt x="142" y="1073"/>
                </a:lnTo>
                <a:lnTo>
                  <a:pt x="157" y="1090"/>
                </a:lnTo>
                <a:lnTo>
                  <a:pt x="176" y="1100"/>
                </a:lnTo>
                <a:lnTo>
                  <a:pt x="197" y="1109"/>
                </a:lnTo>
                <a:lnTo>
                  <a:pt x="218" y="1113"/>
                </a:lnTo>
                <a:lnTo>
                  <a:pt x="242" y="111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4" name="Rectangle 29"/>
          <p:cNvSpPr>
            <a:spLocks noChangeArrowheads="1"/>
          </p:cNvSpPr>
          <p:nvPr/>
        </p:nvSpPr>
        <p:spPr bwMode="auto">
          <a:xfrm>
            <a:off x="147638" y="3886200"/>
            <a:ext cx="3532187" cy="45085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000" b="1" dirty="0">
                <a:latin typeface="Arial Narrow" pitchFamily="34" charset="0"/>
              </a:rPr>
              <a:t>ERROR CORRECTION (SECURITY) LEVEL SHALL BE 5, 4, 0R 3</a:t>
            </a:r>
          </a:p>
          <a:p>
            <a:r>
              <a:rPr lang="en-US" sz="1000" b="1" dirty="0">
                <a:latin typeface="Arial Narrow" pitchFamily="34" charset="0"/>
              </a:rPr>
              <a:t>USE THE MAX ECC THAT WILLPRINT AND SCAN IN 2D LOCATION</a:t>
            </a:r>
          </a:p>
        </p:txBody>
      </p:sp>
      <p:sp>
        <p:nvSpPr>
          <p:cNvPr id="13325" name="Rectangle 61"/>
          <p:cNvSpPr>
            <a:spLocks noChangeArrowheads="1"/>
          </p:cNvSpPr>
          <p:nvPr/>
        </p:nvSpPr>
        <p:spPr bwMode="auto">
          <a:xfrm>
            <a:off x="6189663" y="1481138"/>
            <a:ext cx="152082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5000"/>
              </a:lnSpc>
            </a:pPr>
            <a:r>
              <a:rPr lang="en-US" sz="900">
                <a:latin typeface="Arial Narrow" pitchFamily="34" charset="0"/>
              </a:rPr>
              <a:t>Note:  Bar code enlarged for</a:t>
            </a:r>
          </a:p>
          <a:p>
            <a:pPr>
              <a:lnSpc>
                <a:spcPct val="85000"/>
              </a:lnSpc>
            </a:pPr>
            <a:r>
              <a:rPr lang="en-US" sz="900">
                <a:latin typeface="Arial Narrow" pitchFamily="34" charset="0"/>
              </a:rPr>
              <a:t>            illustration purposes only</a:t>
            </a:r>
          </a:p>
        </p:txBody>
      </p:sp>
      <p:sp>
        <p:nvSpPr>
          <p:cNvPr id="13326" name="Rectangle 62"/>
          <p:cNvSpPr>
            <a:spLocks noChangeArrowheads="1"/>
          </p:cNvSpPr>
          <p:nvPr/>
        </p:nvSpPr>
        <p:spPr bwMode="auto">
          <a:xfrm>
            <a:off x="2415768" y="4514850"/>
            <a:ext cx="4312464" cy="1031564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u="sng" dirty="0">
                <a:latin typeface="Arial Narrow" pitchFamily="34" charset="0"/>
              </a:rPr>
              <a:t>IT’S YOUR IMAGE</a:t>
            </a:r>
            <a:endParaRPr lang="en-US" sz="1200" b="1" dirty="0">
              <a:latin typeface="Arial Narrow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sz="1200" b="1" dirty="0">
                <a:latin typeface="Arial Narrow" pitchFamily="34" charset="0"/>
              </a:rPr>
              <a:t>Your label is the first impression of your company and </a:t>
            </a:r>
            <a:r>
              <a:rPr lang="en-US" sz="1200" b="1" dirty="0" smtClean="0">
                <a:latin typeface="Arial Narrow" pitchFamily="34" charset="0"/>
              </a:rPr>
              <a:t>its </a:t>
            </a:r>
            <a:r>
              <a:rPr lang="en-US" sz="1200" b="1" dirty="0">
                <a:latin typeface="Arial Narrow" pitchFamily="34" charset="0"/>
              </a:rPr>
              <a:t>products.  </a:t>
            </a:r>
          </a:p>
          <a:p>
            <a:pPr algn="ctr">
              <a:lnSpc>
                <a:spcPct val="85000"/>
              </a:lnSpc>
            </a:pPr>
            <a:r>
              <a:rPr lang="en-US" sz="1200" b="1" dirty="0">
                <a:latin typeface="Arial Narrow" pitchFamily="34" charset="0"/>
              </a:rPr>
              <a:t>Poorly printed labels, sloppy placement, and </a:t>
            </a:r>
            <a:r>
              <a:rPr lang="en-US" sz="1200" b="1" dirty="0" smtClean="0">
                <a:latin typeface="Arial Narrow" pitchFamily="34" charset="0"/>
              </a:rPr>
              <a:t>un-</a:t>
            </a:r>
            <a:r>
              <a:rPr lang="en-US" sz="1200" b="1" dirty="0" err="1" smtClean="0">
                <a:latin typeface="Arial Narrow" pitchFamily="34" charset="0"/>
              </a:rPr>
              <a:t>scanable</a:t>
            </a:r>
            <a:r>
              <a:rPr lang="en-US" sz="1200" b="1" dirty="0" smtClean="0">
                <a:latin typeface="Arial Narrow" pitchFamily="34" charset="0"/>
              </a:rPr>
              <a:t> </a:t>
            </a:r>
            <a:endParaRPr lang="en-US" sz="1200" b="1" dirty="0">
              <a:latin typeface="Arial Narrow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sz="1200" b="1" dirty="0">
                <a:latin typeface="Arial Narrow" pitchFamily="34" charset="0"/>
              </a:rPr>
              <a:t>bar codes reflect on the perception of your company.</a:t>
            </a:r>
          </a:p>
          <a:p>
            <a:pPr algn="ctr">
              <a:lnSpc>
                <a:spcPct val="85000"/>
              </a:lnSpc>
            </a:pPr>
            <a:r>
              <a:rPr lang="en-US" sz="1200" b="1" dirty="0">
                <a:latin typeface="Arial Narrow" pitchFamily="34" charset="0"/>
              </a:rPr>
              <a:t>The shipping label and associated process should</a:t>
            </a:r>
          </a:p>
          <a:p>
            <a:pPr algn="ctr">
              <a:lnSpc>
                <a:spcPct val="85000"/>
              </a:lnSpc>
            </a:pPr>
            <a:r>
              <a:rPr lang="en-US" sz="1200" b="1" dirty="0">
                <a:latin typeface="Arial Narrow" pitchFamily="34" charset="0"/>
              </a:rPr>
              <a:t>receive the same quality efforts as your product - it’s your image.</a:t>
            </a:r>
          </a:p>
        </p:txBody>
      </p:sp>
      <p:grpSp>
        <p:nvGrpSpPr>
          <p:cNvPr id="13327" name="Group 66"/>
          <p:cNvGrpSpPr>
            <a:grpSpLocks/>
          </p:cNvGrpSpPr>
          <p:nvPr/>
        </p:nvGrpSpPr>
        <p:grpSpPr bwMode="auto">
          <a:xfrm>
            <a:off x="-6350" y="5803900"/>
            <a:ext cx="9183688" cy="1050925"/>
            <a:chOff x="-4" y="3656"/>
            <a:chExt cx="5785" cy="662"/>
          </a:xfrm>
        </p:grpSpPr>
        <p:sp>
          <p:nvSpPr>
            <p:cNvPr id="13328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9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0" name="Rectangle 30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1" name="Rectangle 31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2" name="Rectangle 32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Rectangle 33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Rectangle 34"/>
            <p:cNvSpPr>
              <a:spLocks noChangeArrowheads="1"/>
            </p:cNvSpPr>
            <p:nvPr/>
          </p:nvSpPr>
          <p:spPr bwMode="auto">
            <a:xfrm>
              <a:off x="5180" y="4013"/>
              <a:ext cx="601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6</a:t>
              </a:r>
            </a:p>
            <a:p>
              <a:pPr algn="ctr">
                <a:lnSpc>
                  <a:spcPct val="80000"/>
                </a:lnSpc>
              </a:pP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13335" name="Rectangle 35"/>
            <p:cNvSpPr>
              <a:spLocks noChangeArrowheads="1"/>
            </p:cNvSpPr>
            <p:nvPr/>
          </p:nvSpPr>
          <p:spPr bwMode="auto">
            <a:xfrm>
              <a:off x="2974" y="3987"/>
              <a:ext cx="1774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</a:t>
              </a:r>
              <a:r>
                <a:rPr lang="en-US" sz="1600" b="1" dirty="0">
                  <a:solidFill>
                    <a:srgbClr val="FF0000"/>
                  </a:solidFill>
                  <a:latin typeface="Arial Narrow" pitchFamily="34" charset="0"/>
                </a:rPr>
                <a:t> </a:t>
              </a:r>
              <a:r>
                <a:rPr lang="en-US" sz="1600" b="1" dirty="0" smtClean="0">
                  <a:latin typeface="Arial Narrow" pitchFamily="34" charset="0"/>
                </a:rPr>
                <a:t>1724:  </a:t>
              </a:r>
              <a:r>
                <a:rPr lang="en-US" sz="1600" b="1" dirty="0">
                  <a:latin typeface="Arial Narrow" pitchFamily="34" charset="0"/>
                </a:rPr>
                <a:t>LABEL </a:t>
              </a:r>
            </a:p>
          </p:txBody>
        </p:sp>
        <p:sp>
          <p:nvSpPr>
            <p:cNvPr id="13336" name="Rectangle 36"/>
            <p:cNvSpPr>
              <a:spLocks noChangeArrowheads="1"/>
            </p:cNvSpPr>
            <p:nvPr/>
          </p:nvSpPr>
          <p:spPr bwMode="auto">
            <a:xfrm>
              <a:off x="1470" y="3676"/>
              <a:ext cx="2298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13337" name="Rectangle 37"/>
            <p:cNvSpPr>
              <a:spLocks noChangeArrowheads="1"/>
            </p:cNvSpPr>
            <p:nvPr/>
          </p:nvSpPr>
          <p:spPr bwMode="auto">
            <a:xfrm>
              <a:off x="-4" y="4060"/>
              <a:ext cx="1696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13338" name="Rectangle 38"/>
            <p:cNvSpPr>
              <a:spLocks noChangeArrowheads="1"/>
            </p:cNvSpPr>
            <p:nvPr/>
          </p:nvSpPr>
          <p:spPr bwMode="auto">
            <a:xfrm>
              <a:off x="17" y="3754"/>
              <a:ext cx="177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13339" name="Rectangle 4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Rectangle 42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1" name="Rectangle 43"/>
            <p:cNvSpPr>
              <a:spLocks noChangeArrowheads="1"/>
            </p:cNvSpPr>
            <p:nvPr/>
          </p:nvSpPr>
          <p:spPr bwMode="auto">
            <a:xfrm>
              <a:off x="-1" y="3948"/>
              <a:ext cx="68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13342" name="Rectangle 44"/>
            <p:cNvSpPr>
              <a:spLocks noChangeArrowheads="1"/>
            </p:cNvSpPr>
            <p:nvPr/>
          </p:nvSpPr>
          <p:spPr bwMode="auto">
            <a:xfrm>
              <a:off x="3600" y="3658"/>
              <a:ext cx="2172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13343" name="Rectangle 45"/>
            <p:cNvSpPr>
              <a:spLocks noChangeArrowheads="1"/>
            </p:cNvSpPr>
            <p:nvPr/>
          </p:nvSpPr>
          <p:spPr bwMode="auto">
            <a:xfrm>
              <a:off x="4" y="3656"/>
              <a:ext cx="1040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CUSTOMER NAME</a:t>
              </a:r>
              <a:r>
                <a:rPr lang="en-US" sz="800" b="1">
                  <a:latin typeface="Arial Narrow" pitchFamily="34" charset="0"/>
                </a:rPr>
                <a:t>:</a:t>
              </a:r>
            </a:p>
          </p:txBody>
        </p:sp>
        <p:sp>
          <p:nvSpPr>
            <p:cNvPr id="13344" name="Rectangle 46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5" name="Rectangle 47"/>
            <p:cNvSpPr>
              <a:spLocks noChangeArrowheads="1"/>
            </p:cNvSpPr>
            <p:nvPr/>
          </p:nvSpPr>
          <p:spPr bwMode="auto">
            <a:xfrm>
              <a:off x="1660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Rectangle 48"/>
            <p:cNvSpPr>
              <a:spLocks noChangeArrowheads="1"/>
            </p:cNvSpPr>
            <p:nvPr/>
          </p:nvSpPr>
          <p:spPr bwMode="auto">
            <a:xfrm>
              <a:off x="2873" y="3944"/>
              <a:ext cx="9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13347" name="Rectangle 49"/>
            <p:cNvSpPr>
              <a:spLocks noChangeArrowheads="1"/>
            </p:cNvSpPr>
            <p:nvPr/>
          </p:nvSpPr>
          <p:spPr bwMode="auto">
            <a:xfrm>
              <a:off x="1628" y="3944"/>
              <a:ext cx="62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13348" name="Rectangle 50"/>
            <p:cNvSpPr>
              <a:spLocks noChangeArrowheads="1"/>
            </p:cNvSpPr>
            <p:nvPr/>
          </p:nvSpPr>
          <p:spPr bwMode="auto">
            <a:xfrm>
              <a:off x="2281" y="3944"/>
              <a:ext cx="767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13349" name="Rectangle 51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0" name="Rectangle 52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1" name="Rectangle 53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2" name="Rectangle 54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3" name="Rectangle 55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4" name="Rectangle 56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5" name="Rectangle 57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6" name="Rectangle 58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57" name="Rectangle 59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</a:t>
            </a:r>
            <a:endParaRPr lang="en-US" dirty="0"/>
          </a:p>
        </p:txBody>
      </p:sp>
      <p:sp>
        <p:nvSpPr>
          <p:cNvPr id="64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65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4762500"/>
          </a:xfrm>
        </p:spPr>
        <p:txBody>
          <a:bodyPr/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1724 – 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latin typeface="Arial Narrow" pitchFamily="34" charset="0"/>
              </a:rPr>
              <a:t>Individual Container</a:t>
            </a:r>
            <a:br>
              <a:rPr lang="en-US" b="1" dirty="0">
                <a:latin typeface="Arial Narrow" pitchFamily="34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27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1200150" y="5376863"/>
            <a:ext cx="6977063" cy="3587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2954338" y="207963"/>
            <a:ext cx="3160712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4000" b="1" u="sng">
                <a:latin typeface="Arial Narrow" pitchFamily="34" charset="0"/>
              </a:rPr>
              <a:t>DATA LAYOUT</a:t>
            </a:r>
          </a:p>
        </p:txBody>
      </p:sp>
      <p:sp>
        <p:nvSpPr>
          <p:cNvPr id="4100" name="Rectangle 43"/>
          <p:cNvSpPr>
            <a:spLocks noChangeArrowheads="1"/>
          </p:cNvSpPr>
          <p:nvPr/>
        </p:nvSpPr>
        <p:spPr bwMode="auto">
          <a:xfrm>
            <a:off x="1819275" y="1604963"/>
            <a:ext cx="5486400" cy="3657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Line 44"/>
          <p:cNvSpPr>
            <a:spLocks noChangeShapeType="1"/>
          </p:cNvSpPr>
          <p:nvPr/>
        </p:nvSpPr>
        <p:spPr bwMode="auto">
          <a:xfrm>
            <a:off x="1819275" y="2520950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Line 45"/>
          <p:cNvSpPr>
            <a:spLocks noChangeShapeType="1"/>
          </p:cNvSpPr>
          <p:nvPr/>
        </p:nvSpPr>
        <p:spPr bwMode="auto">
          <a:xfrm>
            <a:off x="1819275" y="2976563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3" name="Line 46"/>
          <p:cNvSpPr>
            <a:spLocks noChangeShapeType="1"/>
          </p:cNvSpPr>
          <p:nvPr/>
        </p:nvSpPr>
        <p:spPr bwMode="auto">
          <a:xfrm>
            <a:off x="1819275" y="3433763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47"/>
          <p:cNvSpPr>
            <a:spLocks noChangeShapeType="1"/>
          </p:cNvSpPr>
          <p:nvPr/>
        </p:nvSpPr>
        <p:spPr bwMode="auto">
          <a:xfrm>
            <a:off x="1819275" y="4348163"/>
            <a:ext cx="548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48"/>
          <p:cNvSpPr>
            <a:spLocks noChangeShapeType="1"/>
          </p:cNvSpPr>
          <p:nvPr/>
        </p:nvSpPr>
        <p:spPr bwMode="auto">
          <a:xfrm>
            <a:off x="3279775" y="1595438"/>
            <a:ext cx="0" cy="927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49"/>
          <p:cNvSpPr>
            <a:spLocks noChangeShapeType="1"/>
          </p:cNvSpPr>
          <p:nvPr/>
        </p:nvSpPr>
        <p:spPr bwMode="auto">
          <a:xfrm>
            <a:off x="5494338" y="1608138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50"/>
          <p:cNvSpPr>
            <a:spLocks noChangeShapeType="1"/>
          </p:cNvSpPr>
          <p:nvPr/>
        </p:nvSpPr>
        <p:spPr bwMode="auto">
          <a:xfrm>
            <a:off x="6246813" y="3433763"/>
            <a:ext cx="0" cy="91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Line 51"/>
          <p:cNvSpPr>
            <a:spLocks noChangeShapeType="1"/>
          </p:cNvSpPr>
          <p:nvPr/>
        </p:nvSpPr>
        <p:spPr bwMode="auto">
          <a:xfrm>
            <a:off x="5476875" y="4348163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9" name="Text Box 52"/>
          <p:cNvSpPr txBox="1">
            <a:spLocks noChangeArrowheads="1"/>
          </p:cNvSpPr>
          <p:nvPr/>
        </p:nvSpPr>
        <p:spPr bwMode="auto">
          <a:xfrm>
            <a:off x="1882775" y="1727200"/>
            <a:ext cx="1277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A1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SHIP FROM </a:t>
            </a:r>
          </a:p>
        </p:txBody>
      </p:sp>
      <p:sp>
        <p:nvSpPr>
          <p:cNvPr id="4110" name="Text Box 53"/>
          <p:cNvSpPr txBox="1">
            <a:spLocks noChangeArrowheads="1"/>
          </p:cNvSpPr>
          <p:nvPr/>
        </p:nvSpPr>
        <p:spPr bwMode="auto">
          <a:xfrm>
            <a:off x="3959225" y="1741488"/>
            <a:ext cx="935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A2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SHIP TO</a:t>
            </a:r>
          </a:p>
        </p:txBody>
      </p:sp>
      <p:sp>
        <p:nvSpPr>
          <p:cNvPr id="4111" name="Text Box 54"/>
          <p:cNvSpPr txBox="1">
            <a:spLocks noChangeArrowheads="1"/>
          </p:cNvSpPr>
          <p:nvPr/>
        </p:nvSpPr>
        <p:spPr bwMode="auto">
          <a:xfrm>
            <a:off x="5757863" y="1733550"/>
            <a:ext cx="1277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A3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2D SYMBOL</a:t>
            </a:r>
          </a:p>
        </p:txBody>
      </p:sp>
      <p:sp>
        <p:nvSpPr>
          <p:cNvPr id="4112" name="Line 55"/>
          <p:cNvSpPr>
            <a:spLocks noChangeShapeType="1"/>
          </p:cNvSpPr>
          <p:nvPr/>
        </p:nvSpPr>
        <p:spPr bwMode="auto">
          <a:xfrm>
            <a:off x="5489575" y="2535238"/>
            <a:ext cx="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3" name="Line 56"/>
          <p:cNvSpPr>
            <a:spLocks noChangeShapeType="1"/>
          </p:cNvSpPr>
          <p:nvPr/>
        </p:nvSpPr>
        <p:spPr bwMode="auto">
          <a:xfrm>
            <a:off x="3648075" y="2522538"/>
            <a:ext cx="0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4" name="Text Box 57"/>
          <p:cNvSpPr txBox="1">
            <a:spLocks noChangeArrowheads="1"/>
          </p:cNvSpPr>
          <p:nvPr/>
        </p:nvSpPr>
        <p:spPr bwMode="auto">
          <a:xfrm>
            <a:off x="2176463" y="2655888"/>
            <a:ext cx="11334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REFERENCE #1</a:t>
            </a:r>
          </a:p>
        </p:txBody>
      </p:sp>
      <p:sp>
        <p:nvSpPr>
          <p:cNvPr id="4115" name="Text Box 58"/>
          <p:cNvSpPr txBox="1">
            <a:spLocks noChangeArrowheads="1"/>
          </p:cNvSpPr>
          <p:nvPr/>
        </p:nvSpPr>
        <p:spPr bwMode="auto">
          <a:xfrm>
            <a:off x="4037013" y="2503488"/>
            <a:ext cx="10668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B2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 ROUTING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INFORMATION</a:t>
            </a:r>
          </a:p>
        </p:txBody>
      </p:sp>
      <p:sp>
        <p:nvSpPr>
          <p:cNvPr id="4116" name="Text Box 59"/>
          <p:cNvSpPr txBox="1">
            <a:spLocks noChangeArrowheads="1"/>
          </p:cNvSpPr>
          <p:nvPr/>
        </p:nvSpPr>
        <p:spPr bwMode="auto">
          <a:xfrm>
            <a:off x="5537200" y="2546350"/>
            <a:ext cx="1703388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B3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200" b="1">
                <a:latin typeface="Arial Narrow" pitchFamily="34" charset="0"/>
              </a:rPr>
              <a:t>LOGISTICS REFERENCE </a:t>
            </a:r>
          </a:p>
        </p:txBody>
      </p:sp>
      <p:sp>
        <p:nvSpPr>
          <p:cNvPr id="4117" name="Text Box 60"/>
          <p:cNvSpPr txBox="1">
            <a:spLocks noChangeArrowheads="1"/>
          </p:cNvSpPr>
          <p:nvPr/>
        </p:nvSpPr>
        <p:spPr bwMode="auto">
          <a:xfrm>
            <a:off x="3811588" y="2998788"/>
            <a:ext cx="1535112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n-US" sz="1400" b="1">
                <a:latin typeface="Arial Narrow" pitchFamily="34" charset="0"/>
              </a:rPr>
              <a:t>C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1400" b="1">
                <a:latin typeface="Arial Narrow" pitchFamily="34" charset="0"/>
              </a:rPr>
              <a:t>ATI PART NUMBER</a:t>
            </a:r>
          </a:p>
        </p:txBody>
      </p:sp>
      <p:sp>
        <p:nvSpPr>
          <p:cNvPr id="4118" name="Text Box 61"/>
          <p:cNvSpPr txBox="1">
            <a:spLocks noChangeArrowheads="1"/>
          </p:cNvSpPr>
          <p:nvPr/>
        </p:nvSpPr>
        <p:spPr bwMode="auto">
          <a:xfrm>
            <a:off x="3186113" y="3560763"/>
            <a:ext cx="1663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D1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LICENSE PLATE</a:t>
            </a:r>
          </a:p>
        </p:txBody>
      </p:sp>
      <p:sp>
        <p:nvSpPr>
          <p:cNvPr id="4119" name="Text Box 62"/>
          <p:cNvSpPr txBox="1">
            <a:spLocks noChangeArrowheads="1"/>
          </p:cNvSpPr>
          <p:nvPr/>
        </p:nvSpPr>
        <p:spPr bwMode="auto">
          <a:xfrm>
            <a:off x="6210300" y="3606800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200" b="1">
                <a:latin typeface="Arial Narrow" pitchFamily="34" charset="0"/>
              </a:rPr>
              <a:t>D2 </a:t>
            </a:r>
          </a:p>
          <a:p>
            <a:pPr algn="ctr" eaLnBrk="1" hangingPunct="1"/>
            <a:r>
              <a:rPr lang="en-US" sz="1200" b="1">
                <a:latin typeface="Arial Narrow" pitchFamily="34" charset="0"/>
              </a:rPr>
              <a:t>REFERENCE #2</a:t>
            </a:r>
          </a:p>
        </p:txBody>
      </p:sp>
      <p:sp>
        <p:nvSpPr>
          <p:cNvPr id="4120" name="Text Box 63"/>
          <p:cNvSpPr txBox="1">
            <a:spLocks noChangeArrowheads="1"/>
          </p:cNvSpPr>
          <p:nvPr/>
        </p:nvSpPr>
        <p:spPr bwMode="auto">
          <a:xfrm>
            <a:off x="2792413" y="4408488"/>
            <a:ext cx="1704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1800" b="1">
                <a:latin typeface="Arial Narrow" pitchFamily="34" charset="0"/>
              </a:rPr>
              <a:t>E1</a:t>
            </a:r>
          </a:p>
          <a:p>
            <a:pPr algn="ctr" eaLnBrk="1" hangingPunct="1"/>
            <a:r>
              <a:rPr lang="en-US" sz="1800" b="1">
                <a:latin typeface="Arial Narrow" pitchFamily="34" charset="0"/>
              </a:rPr>
              <a:t>SUPPLIER AREA</a:t>
            </a:r>
          </a:p>
        </p:txBody>
      </p:sp>
      <p:grpSp>
        <p:nvGrpSpPr>
          <p:cNvPr id="4122" name="Group 65"/>
          <p:cNvGrpSpPr>
            <a:grpSpLocks/>
          </p:cNvGrpSpPr>
          <p:nvPr/>
        </p:nvGrpSpPr>
        <p:grpSpPr bwMode="auto">
          <a:xfrm>
            <a:off x="5465763" y="1295400"/>
            <a:ext cx="1906587" cy="395288"/>
            <a:chOff x="3468" y="789"/>
            <a:chExt cx="1201" cy="249"/>
          </a:xfrm>
        </p:grpSpPr>
        <p:sp>
          <p:nvSpPr>
            <p:cNvPr id="4158" name="Text Box 66"/>
            <p:cNvSpPr txBox="1">
              <a:spLocks noChangeArrowheads="1"/>
            </p:cNvSpPr>
            <p:nvPr/>
          </p:nvSpPr>
          <p:spPr bwMode="auto">
            <a:xfrm>
              <a:off x="3686" y="789"/>
              <a:ext cx="983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It is recommended that this vertical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separator line should not be printed.  </a:t>
              </a:r>
            </a:p>
            <a:p>
              <a:pPr eaLnBrk="1" hangingPunct="1">
                <a:lnSpc>
                  <a:spcPct val="70000"/>
                </a:lnSpc>
              </a:pPr>
              <a:r>
                <a:rPr lang="en-US" sz="800" i="1">
                  <a:latin typeface="Arial Narrow" pitchFamily="34" charset="0"/>
                </a:rPr>
                <a:t>(See Quiet Zone)</a:t>
              </a:r>
            </a:p>
          </p:txBody>
        </p:sp>
        <p:sp>
          <p:nvSpPr>
            <p:cNvPr id="4159" name="Line 67"/>
            <p:cNvSpPr>
              <a:spLocks noChangeShapeType="1"/>
            </p:cNvSpPr>
            <p:nvPr/>
          </p:nvSpPr>
          <p:spPr bwMode="auto">
            <a:xfrm flipH="1">
              <a:off x="3468" y="900"/>
              <a:ext cx="252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23" name="Group 72"/>
          <p:cNvGrpSpPr>
            <a:grpSpLocks/>
          </p:cNvGrpSpPr>
          <p:nvPr/>
        </p:nvGrpSpPr>
        <p:grpSpPr bwMode="auto">
          <a:xfrm>
            <a:off x="65882" y="5797550"/>
            <a:ext cx="9196388" cy="927100"/>
            <a:chOff x="-8" y="3672"/>
            <a:chExt cx="5793" cy="584"/>
          </a:xfrm>
        </p:grpSpPr>
        <p:sp>
          <p:nvSpPr>
            <p:cNvPr id="4124" name="Rectangle 2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5" name="Rectangle 3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6" name="Rectangle 5"/>
            <p:cNvSpPr>
              <a:spLocks noChangeArrowheads="1"/>
            </p:cNvSpPr>
            <p:nvPr/>
          </p:nvSpPr>
          <p:spPr bwMode="auto">
            <a:xfrm>
              <a:off x="2288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Rectangle 6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8" name="Rectangle 9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9" name="Rectangle 10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0" name="Rectangle 11"/>
            <p:cNvSpPr>
              <a:spLocks noChangeArrowheads="1"/>
            </p:cNvSpPr>
            <p:nvPr/>
          </p:nvSpPr>
          <p:spPr bwMode="auto">
            <a:xfrm>
              <a:off x="424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1" name="Rectangle 12"/>
            <p:cNvSpPr>
              <a:spLocks noChangeArrowheads="1"/>
            </p:cNvSpPr>
            <p:nvPr/>
          </p:nvSpPr>
          <p:spPr bwMode="auto">
            <a:xfrm>
              <a:off x="1960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2" name="Rectangle 13"/>
            <p:cNvSpPr>
              <a:spLocks noChangeArrowheads="1"/>
            </p:cNvSpPr>
            <p:nvPr/>
          </p:nvSpPr>
          <p:spPr bwMode="auto">
            <a:xfrm>
              <a:off x="5176" y="4022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8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4133" name="Rectangle 14"/>
            <p:cNvSpPr>
              <a:spLocks noChangeArrowheads="1"/>
            </p:cNvSpPr>
            <p:nvPr/>
          </p:nvSpPr>
          <p:spPr bwMode="auto">
            <a:xfrm>
              <a:off x="2872" y="3946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4134" name="Rectangle 15"/>
            <p:cNvSpPr>
              <a:spLocks noChangeArrowheads="1"/>
            </p:cNvSpPr>
            <p:nvPr/>
          </p:nvSpPr>
          <p:spPr bwMode="auto">
            <a:xfrm>
              <a:off x="1466" y="3672"/>
              <a:ext cx="2306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4135" name="Rectangle 16"/>
            <p:cNvSpPr>
              <a:spLocks noChangeArrowheads="1"/>
            </p:cNvSpPr>
            <p:nvPr/>
          </p:nvSpPr>
          <p:spPr bwMode="auto">
            <a:xfrm>
              <a:off x="-8" y="4056"/>
              <a:ext cx="1704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4136" name="Rectangle 17"/>
            <p:cNvSpPr>
              <a:spLocks noChangeArrowheads="1"/>
            </p:cNvSpPr>
            <p:nvPr/>
          </p:nvSpPr>
          <p:spPr bwMode="auto">
            <a:xfrm>
              <a:off x="13" y="3750"/>
              <a:ext cx="1780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4137" name="Rectangle 20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8" name="Rectangle 21"/>
            <p:cNvSpPr>
              <a:spLocks noChangeArrowheads="1"/>
            </p:cNvSpPr>
            <p:nvPr/>
          </p:nvSpPr>
          <p:spPr bwMode="auto">
            <a:xfrm>
              <a:off x="441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Rectangle 22"/>
            <p:cNvSpPr>
              <a:spLocks noChangeArrowheads="1"/>
            </p:cNvSpPr>
            <p:nvPr/>
          </p:nvSpPr>
          <p:spPr bwMode="auto">
            <a:xfrm>
              <a:off x="-5" y="3944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4140" name="Rectangle 23"/>
            <p:cNvSpPr>
              <a:spLocks noChangeArrowheads="1"/>
            </p:cNvSpPr>
            <p:nvPr/>
          </p:nvSpPr>
          <p:spPr bwMode="auto">
            <a:xfrm>
              <a:off x="3605" y="3672"/>
              <a:ext cx="2180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 dirty="0">
                  <a:latin typeface="Arial Narrow" pitchFamily="34" charset="0"/>
                </a:rPr>
                <a:t>NOTE</a:t>
              </a:r>
              <a:r>
                <a:rPr lang="en-US" sz="900" b="1" dirty="0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4141" name="Rectangle 24"/>
            <p:cNvSpPr>
              <a:spLocks noChangeArrowheads="1"/>
            </p:cNvSpPr>
            <p:nvPr/>
          </p:nvSpPr>
          <p:spPr bwMode="auto">
            <a:xfrm>
              <a:off x="0" y="3677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CUSTOMER NAME</a:t>
              </a:r>
              <a:r>
                <a:rPr lang="en-US" sz="800" b="1" dirty="0">
                  <a:latin typeface="Arial Narrow" pitchFamily="34" charset="0"/>
                </a:rPr>
                <a:t>:</a:t>
              </a:r>
            </a:p>
          </p:txBody>
        </p:sp>
        <p:sp>
          <p:nvSpPr>
            <p:cNvPr id="4142" name="Rectangle 25"/>
            <p:cNvSpPr>
              <a:spLocks noChangeArrowheads="1"/>
            </p:cNvSpPr>
            <p:nvPr/>
          </p:nvSpPr>
          <p:spPr bwMode="auto">
            <a:xfrm>
              <a:off x="1769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4" name="Rectangle 27"/>
            <p:cNvSpPr>
              <a:spLocks noChangeArrowheads="1"/>
            </p:cNvSpPr>
            <p:nvPr/>
          </p:nvSpPr>
          <p:spPr bwMode="auto">
            <a:xfrm>
              <a:off x="2869" y="3957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4145" name="Rectangle 28"/>
            <p:cNvSpPr>
              <a:spLocks noChangeArrowheads="1"/>
            </p:cNvSpPr>
            <p:nvPr/>
          </p:nvSpPr>
          <p:spPr bwMode="auto">
            <a:xfrm>
              <a:off x="1624" y="3952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4146" name="Rectangle 29"/>
            <p:cNvSpPr>
              <a:spLocks noChangeArrowheads="1"/>
            </p:cNvSpPr>
            <p:nvPr/>
          </p:nvSpPr>
          <p:spPr bwMode="auto">
            <a:xfrm>
              <a:off x="2277" y="3952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4147" name="Rectangle 30"/>
            <p:cNvSpPr>
              <a:spLocks noChangeArrowheads="1"/>
            </p:cNvSpPr>
            <p:nvPr/>
          </p:nvSpPr>
          <p:spPr bwMode="auto">
            <a:xfrm>
              <a:off x="45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8" name="Rectangle 31"/>
            <p:cNvSpPr>
              <a:spLocks noChangeArrowheads="1"/>
            </p:cNvSpPr>
            <p:nvPr/>
          </p:nvSpPr>
          <p:spPr bwMode="auto">
            <a:xfrm>
              <a:off x="45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Rectangle 32"/>
            <p:cNvSpPr>
              <a:spLocks noChangeArrowheads="1"/>
            </p:cNvSpPr>
            <p:nvPr/>
          </p:nvSpPr>
          <p:spPr bwMode="auto">
            <a:xfrm>
              <a:off x="45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Rectangle 33"/>
            <p:cNvSpPr>
              <a:spLocks noChangeArrowheads="1"/>
            </p:cNvSpPr>
            <p:nvPr/>
          </p:nvSpPr>
          <p:spPr bwMode="auto">
            <a:xfrm>
              <a:off x="45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Rectangle 34"/>
            <p:cNvSpPr>
              <a:spLocks noChangeArrowheads="1"/>
            </p:cNvSpPr>
            <p:nvPr/>
          </p:nvSpPr>
          <p:spPr bwMode="auto">
            <a:xfrm>
              <a:off x="1433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Rectangle 35"/>
            <p:cNvSpPr>
              <a:spLocks noChangeArrowheads="1"/>
            </p:cNvSpPr>
            <p:nvPr/>
          </p:nvSpPr>
          <p:spPr bwMode="auto">
            <a:xfrm>
              <a:off x="1621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Rectangle 36"/>
            <p:cNvSpPr>
              <a:spLocks noChangeArrowheads="1"/>
            </p:cNvSpPr>
            <p:nvPr/>
          </p:nvSpPr>
          <p:spPr bwMode="auto">
            <a:xfrm>
              <a:off x="2304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4" name="Rectangle 37"/>
            <p:cNvSpPr>
              <a:spLocks noChangeArrowheads="1"/>
            </p:cNvSpPr>
            <p:nvPr/>
          </p:nvSpPr>
          <p:spPr bwMode="auto">
            <a:xfrm>
              <a:off x="2907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5" name="Rectangle 38"/>
            <p:cNvSpPr>
              <a:spLocks noChangeArrowheads="1"/>
            </p:cNvSpPr>
            <p:nvPr/>
          </p:nvSpPr>
          <p:spPr bwMode="auto">
            <a:xfrm>
              <a:off x="5221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" name="TextBox 63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66" name="Rectangle 23"/>
          <p:cNvSpPr>
            <a:spLocks noChangeArrowheads="1"/>
          </p:cNvSpPr>
          <p:nvPr/>
        </p:nvSpPr>
        <p:spPr bwMode="auto">
          <a:xfrm>
            <a:off x="2635250" y="626745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70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609600" y="31750"/>
            <a:ext cx="6837363" cy="5370513"/>
            <a:chOff x="384" y="257"/>
            <a:chExt cx="4307" cy="3383"/>
          </a:xfrm>
        </p:grpSpPr>
        <p:sp>
          <p:nvSpPr>
            <p:cNvPr id="5159" name="Line 3"/>
            <p:cNvSpPr>
              <a:spLocks noChangeShapeType="1"/>
            </p:cNvSpPr>
            <p:nvPr/>
          </p:nvSpPr>
          <p:spPr bwMode="auto">
            <a:xfrm flipH="1">
              <a:off x="768" y="100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Text Box 4"/>
            <p:cNvSpPr txBox="1">
              <a:spLocks noChangeArrowheads="1"/>
            </p:cNvSpPr>
            <p:nvPr/>
          </p:nvSpPr>
          <p:spPr bwMode="auto">
            <a:xfrm>
              <a:off x="624" y="865"/>
              <a:ext cx="18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0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5161" name="Line 5"/>
            <p:cNvSpPr>
              <a:spLocks noChangeShapeType="1"/>
            </p:cNvSpPr>
            <p:nvPr/>
          </p:nvSpPr>
          <p:spPr bwMode="auto">
            <a:xfrm rot="16200000" flipH="1">
              <a:off x="984" y="78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2" name="Text Box 6"/>
            <p:cNvSpPr txBox="1">
              <a:spLocks noChangeArrowheads="1"/>
            </p:cNvSpPr>
            <p:nvPr/>
          </p:nvSpPr>
          <p:spPr bwMode="auto">
            <a:xfrm>
              <a:off x="1056" y="384"/>
              <a:ext cx="19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000" b="1">
                  <a:latin typeface="Arial Narrow" pitchFamily="34" charset="0"/>
                </a:rPr>
                <a:t>0</a:t>
              </a:r>
            </a:p>
          </p:txBody>
        </p:sp>
        <p:sp>
          <p:nvSpPr>
            <p:cNvPr id="5163" name="Text Box 7"/>
            <p:cNvSpPr txBox="1">
              <a:spLocks noChangeArrowheads="1"/>
            </p:cNvSpPr>
            <p:nvPr/>
          </p:nvSpPr>
          <p:spPr bwMode="auto">
            <a:xfrm rot="-1574407">
              <a:off x="1775" y="257"/>
              <a:ext cx="564" cy="3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endParaRPr lang="en-US" sz="1200" b="1">
                <a:latin typeface="Arial Narrow" pitchFamily="34" charset="0"/>
              </a:endParaRP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38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(1.5 in)</a:t>
              </a:r>
            </a:p>
          </p:txBody>
        </p:sp>
        <p:sp>
          <p:nvSpPr>
            <p:cNvPr id="5164" name="Text Box 8"/>
            <p:cNvSpPr txBox="1">
              <a:spLocks noChangeArrowheads="1"/>
            </p:cNvSpPr>
            <p:nvPr/>
          </p:nvSpPr>
          <p:spPr bwMode="auto">
            <a:xfrm rot="-1751004">
              <a:off x="3136" y="311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96.5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(3.8 in)</a:t>
              </a:r>
            </a:p>
          </p:txBody>
        </p:sp>
        <p:sp>
          <p:nvSpPr>
            <p:cNvPr id="5165" name="Text Box 9"/>
            <p:cNvSpPr txBox="1">
              <a:spLocks noChangeArrowheads="1"/>
            </p:cNvSpPr>
            <p:nvPr/>
          </p:nvSpPr>
          <p:spPr bwMode="auto">
            <a:xfrm rot="-1693709">
              <a:off x="2176" y="534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 dirty="0">
                  <a:latin typeface="Arial Narrow" pitchFamily="34" charset="0"/>
                </a:rPr>
                <a:t>48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 dirty="0">
                  <a:latin typeface="Arial Narrow" pitchFamily="34" charset="0"/>
                </a:rPr>
                <a:t>1.89 in</a:t>
              </a:r>
            </a:p>
          </p:txBody>
        </p:sp>
        <p:sp>
          <p:nvSpPr>
            <p:cNvPr id="5166" name="Rectangle 10"/>
            <p:cNvSpPr>
              <a:spLocks noChangeArrowheads="1"/>
            </p:cNvSpPr>
            <p:nvPr/>
          </p:nvSpPr>
          <p:spPr bwMode="auto">
            <a:xfrm>
              <a:off x="1152" y="1008"/>
              <a:ext cx="3456" cy="230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Line 11"/>
            <p:cNvSpPr>
              <a:spLocks noChangeShapeType="1"/>
            </p:cNvSpPr>
            <p:nvPr/>
          </p:nvSpPr>
          <p:spPr bwMode="auto">
            <a:xfrm>
              <a:off x="1152" y="1585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8" name="Line 12"/>
            <p:cNvSpPr>
              <a:spLocks noChangeShapeType="1"/>
            </p:cNvSpPr>
            <p:nvPr/>
          </p:nvSpPr>
          <p:spPr bwMode="auto">
            <a:xfrm>
              <a:off x="1152" y="1872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9" name="Line 13"/>
            <p:cNvSpPr>
              <a:spLocks noChangeShapeType="1"/>
            </p:cNvSpPr>
            <p:nvPr/>
          </p:nvSpPr>
          <p:spPr bwMode="auto">
            <a:xfrm>
              <a:off x="1152" y="2160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0" name="Line 14"/>
            <p:cNvSpPr>
              <a:spLocks noChangeShapeType="1"/>
            </p:cNvSpPr>
            <p:nvPr/>
          </p:nvSpPr>
          <p:spPr bwMode="auto">
            <a:xfrm>
              <a:off x="1152" y="2736"/>
              <a:ext cx="345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1" name="Line 15"/>
            <p:cNvSpPr>
              <a:spLocks noChangeShapeType="1"/>
            </p:cNvSpPr>
            <p:nvPr/>
          </p:nvSpPr>
          <p:spPr bwMode="auto">
            <a:xfrm>
              <a:off x="2016" y="1002"/>
              <a:ext cx="0" cy="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2" name="Line 16"/>
            <p:cNvSpPr>
              <a:spLocks noChangeShapeType="1"/>
            </p:cNvSpPr>
            <p:nvPr/>
          </p:nvSpPr>
          <p:spPr bwMode="auto">
            <a:xfrm>
              <a:off x="3339" y="1010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3" name="Line 17"/>
            <p:cNvSpPr>
              <a:spLocks noChangeShapeType="1"/>
            </p:cNvSpPr>
            <p:nvPr/>
          </p:nvSpPr>
          <p:spPr bwMode="auto">
            <a:xfrm>
              <a:off x="3637" y="2160"/>
              <a:ext cx="0" cy="57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4" name="Line 18"/>
            <p:cNvSpPr>
              <a:spLocks noChangeShapeType="1"/>
            </p:cNvSpPr>
            <p:nvPr/>
          </p:nvSpPr>
          <p:spPr bwMode="auto">
            <a:xfrm>
              <a:off x="3344" y="2736"/>
              <a:ext cx="0" cy="5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5" name="Line 19"/>
            <p:cNvSpPr>
              <a:spLocks noChangeShapeType="1"/>
            </p:cNvSpPr>
            <p:nvPr/>
          </p:nvSpPr>
          <p:spPr bwMode="auto">
            <a:xfrm>
              <a:off x="2239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6" name="Line 20"/>
            <p:cNvSpPr>
              <a:spLocks noChangeShapeType="1"/>
            </p:cNvSpPr>
            <p:nvPr/>
          </p:nvSpPr>
          <p:spPr bwMode="auto">
            <a:xfrm>
              <a:off x="3553" y="1581"/>
              <a:ext cx="0" cy="29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77" name="Text Box 21"/>
            <p:cNvSpPr txBox="1">
              <a:spLocks noChangeArrowheads="1"/>
            </p:cNvSpPr>
            <p:nvPr/>
          </p:nvSpPr>
          <p:spPr bwMode="auto">
            <a:xfrm rot="-1280610">
              <a:off x="3387" y="461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102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(4.02 in)</a:t>
              </a:r>
            </a:p>
          </p:txBody>
        </p:sp>
        <p:sp>
          <p:nvSpPr>
            <p:cNvPr id="5178" name="Text Box 22"/>
            <p:cNvSpPr txBox="1">
              <a:spLocks noChangeArrowheads="1"/>
            </p:cNvSpPr>
            <p:nvPr/>
          </p:nvSpPr>
          <p:spPr bwMode="auto">
            <a:xfrm rot="-930198">
              <a:off x="3635" y="739"/>
              <a:ext cx="528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106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(4.17 in)</a:t>
              </a:r>
            </a:p>
          </p:txBody>
        </p:sp>
        <p:sp>
          <p:nvSpPr>
            <p:cNvPr id="5179" name="Line 23"/>
            <p:cNvSpPr>
              <a:spLocks noChangeShapeType="1"/>
            </p:cNvSpPr>
            <p:nvPr/>
          </p:nvSpPr>
          <p:spPr bwMode="auto">
            <a:xfrm flipH="1">
              <a:off x="768" y="1584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0" name="Line 24"/>
            <p:cNvSpPr>
              <a:spLocks noChangeShapeType="1"/>
            </p:cNvSpPr>
            <p:nvPr/>
          </p:nvSpPr>
          <p:spPr bwMode="auto">
            <a:xfrm flipH="1">
              <a:off x="768" y="187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1" name="Line 25"/>
            <p:cNvSpPr>
              <a:spLocks noChangeShapeType="1"/>
            </p:cNvSpPr>
            <p:nvPr/>
          </p:nvSpPr>
          <p:spPr bwMode="auto">
            <a:xfrm flipH="1">
              <a:off x="768" y="2160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2" name="Line 26"/>
            <p:cNvSpPr>
              <a:spLocks noChangeShapeType="1"/>
            </p:cNvSpPr>
            <p:nvPr/>
          </p:nvSpPr>
          <p:spPr bwMode="auto">
            <a:xfrm flipH="1">
              <a:off x="768" y="273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83" name="Text Box 27"/>
            <p:cNvSpPr txBox="1">
              <a:spLocks noChangeArrowheads="1"/>
            </p:cNvSpPr>
            <p:nvPr/>
          </p:nvSpPr>
          <p:spPr bwMode="auto">
            <a:xfrm>
              <a:off x="384" y="1440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25.4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(1.0 in)</a:t>
              </a:r>
            </a:p>
          </p:txBody>
        </p:sp>
        <p:sp>
          <p:nvSpPr>
            <p:cNvPr id="5184" name="Text Box 28"/>
            <p:cNvSpPr txBox="1">
              <a:spLocks noChangeArrowheads="1"/>
            </p:cNvSpPr>
            <p:nvPr/>
          </p:nvSpPr>
          <p:spPr bwMode="auto">
            <a:xfrm>
              <a:off x="384" y="1728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38.1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(1.5 in)</a:t>
              </a:r>
            </a:p>
          </p:txBody>
        </p:sp>
        <p:sp>
          <p:nvSpPr>
            <p:cNvPr id="5185" name="Text Box 29"/>
            <p:cNvSpPr txBox="1">
              <a:spLocks noChangeArrowheads="1"/>
            </p:cNvSpPr>
            <p:nvPr/>
          </p:nvSpPr>
          <p:spPr bwMode="auto">
            <a:xfrm>
              <a:off x="384" y="2062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50.8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(2.0 in)</a:t>
              </a:r>
            </a:p>
          </p:txBody>
        </p:sp>
        <p:sp>
          <p:nvSpPr>
            <p:cNvPr id="5186" name="Text Box 30"/>
            <p:cNvSpPr txBox="1">
              <a:spLocks noChangeArrowheads="1"/>
            </p:cNvSpPr>
            <p:nvPr/>
          </p:nvSpPr>
          <p:spPr bwMode="auto">
            <a:xfrm>
              <a:off x="384" y="2638"/>
              <a:ext cx="432" cy="2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76.2 mm</a:t>
              </a:r>
            </a:p>
            <a:p>
              <a:pPr algn="ctr" eaLnBrk="1" hangingPunct="1">
                <a:lnSpc>
                  <a:spcPct val="80000"/>
                </a:lnSpc>
              </a:pPr>
              <a:r>
                <a:rPr lang="en-US" sz="1200" b="1">
                  <a:latin typeface="Arial Narrow" pitchFamily="34" charset="0"/>
                </a:rPr>
                <a:t>(3.0 in)</a:t>
              </a:r>
            </a:p>
          </p:txBody>
        </p:sp>
        <p:grpSp>
          <p:nvGrpSpPr>
            <p:cNvPr id="5187" name="Group 31"/>
            <p:cNvGrpSpPr>
              <a:grpSpLocks/>
            </p:cNvGrpSpPr>
            <p:nvPr/>
          </p:nvGrpSpPr>
          <p:grpSpPr bwMode="auto">
            <a:xfrm>
              <a:off x="2016" y="480"/>
              <a:ext cx="288" cy="480"/>
              <a:chOff x="1968" y="3504"/>
              <a:chExt cx="288" cy="480"/>
            </a:xfrm>
          </p:grpSpPr>
          <p:sp>
            <p:nvSpPr>
              <p:cNvPr id="5217" name="Line 32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8" name="Line 33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88" name="Group 34"/>
            <p:cNvGrpSpPr>
              <a:grpSpLocks/>
            </p:cNvGrpSpPr>
            <p:nvPr/>
          </p:nvGrpSpPr>
          <p:grpSpPr bwMode="auto">
            <a:xfrm>
              <a:off x="2240" y="495"/>
              <a:ext cx="288" cy="480"/>
              <a:chOff x="1968" y="3504"/>
              <a:chExt cx="288" cy="480"/>
            </a:xfrm>
          </p:grpSpPr>
          <p:sp>
            <p:nvSpPr>
              <p:cNvPr id="5215" name="Line 35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6" name="Line 36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89" name="Group 37"/>
            <p:cNvGrpSpPr>
              <a:grpSpLocks/>
            </p:cNvGrpSpPr>
            <p:nvPr/>
          </p:nvGrpSpPr>
          <p:grpSpPr bwMode="auto">
            <a:xfrm>
              <a:off x="3336" y="432"/>
              <a:ext cx="288" cy="536"/>
              <a:chOff x="1968" y="3504"/>
              <a:chExt cx="288" cy="480"/>
            </a:xfrm>
          </p:grpSpPr>
          <p:sp>
            <p:nvSpPr>
              <p:cNvPr id="5213" name="Line 38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4" name="Line 39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90" name="Group 40"/>
            <p:cNvGrpSpPr>
              <a:grpSpLocks/>
            </p:cNvGrpSpPr>
            <p:nvPr/>
          </p:nvGrpSpPr>
          <p:grpSpPr bwMode="auto">
            <a:xfrm>
              <a:off x="3552" y="617"/>
              <a:ext cx="288" cy="367"/>
              <a:chOff x="1968" y="3504"/>
              <a:chExt cx="288" cy="480"/>
            </a:xfrm>
          </p:grpSpPr>
          <p:sp>
            <p:nvSpPr>
              <p:cNvPr id="5211" name="Line 41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2" name="Line 42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191" name="Group 43"/>
            <p:cNvGrpSpPr>
              <a:grpSpLocks/>
            </p:cNvGrpSpPr>
            <p:nvPr/>
          </p:nvGrpSpPr>
          <p:grpSpPr bwMode="auto">
            <a:xfrm>
              <a:off x="3632" y="748"/>
              <a:ext cx="288" cy="220"/>
              <a:chOff x="1968" y="3504"/>
              <a:chExt cx="288" cy="480"/>
            </a:xfrm>
          </p:grpSpPr>
          <p:sp>
            <p:nvSpPr>
              <p:cNvPr id="5209" name="Line 44"/>
              <p:cNvSpPr>
                <a:spLocks noChangeShapeType="1"/>
              </p:cNvSpPr>
              <p:nvPr/>
            </p:nvSpPr>
            <p:spPr bwMode="auto">
              <a:xfrm rot="16200000" flipH="1">
                <a:off x="1800" y="3816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210" name="Line 45"/>
              <p:cNvSpPr>
                <a:spLocks noChangeShapeType="1"/>
              </p:cNvSpPr>
              <p:nvPr/>
            </p:nvSpPr>
            <p:spPr bwMode="auto">
              <a:xfrm flipV="1">
                <a:off x="1968" y="3504"/>
                <a:ext cx="288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92" name="Line 46"/>
            <p:cNvSpPr>
              <a:spLocks noChangeShapeType="1"/>
            </p:cNvSpPr>
            <p:nvPr/>
          </p:nvSpPr>
          <p:spPr bwMode="auto">
            <a:xfrm>
              <a:off x="3635" y="1063"/>
              <a:ext cx="0" cy="10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3" name="Line 47"/>
            <p:cNvSpPr>
              <a:spLocks noChangeShapeType="1"/>
            </p:cNvSpPr>
            <p:nvPr/>
          </p:nvSpPr>
          <p:spPr bwMode="auto">
            <a:xfrm>
              <a:off x="3554" y="1063"/>
              <a:ext cx="0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4" name="Line 48"/>
            <p:cNvSpPr>
              <a:spLocks noChangeShapeType="1"/>
            </p:cNvSpPr>
            <p:nvPr/>
          </p:nvSpPr>
          <p:spPr bwMode="auto">
            <a:xfrm>
              <a:off x="2240" y="1071"/>
              <a:ext cx="0" cy="4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5" name="Line 49"/>
            <p:cNvSpPr>
              <a:spLocks noChangeShapeType="1"/>
            </p:cNvSpPr>
            <p:nvPr/>
          </p:nvSpPr>
          <p:spPr bwMode="auto">
            <a:xfrm>
              <a:off x="3343" y="1663"/>
              <a:ext cx="0" cy="10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96" name="Text Box 50"/>
            <p:cNvSpPr txBox="1">
              <a:spLocks noChangeArrowheads="1"/>
            </p:cNvSpPr>
            <p:nvPr/>
          </p:nvSpPr>
          <p:spPr bwMode="auto">
            <a:xfrm>
              <a:off x="3990" y="589"/>
              <a:ext cx="19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3200" b="1">
                  <a:latin typeface="Arial Narrow" pitchFamily="34" charset="0"/>
                </a:rPr>
                <a:t>*</a:t>
              </a:r>
            </a:p>
          </p:txBody>
        </p:sp>
        <p:sp>
          <p:nvSpPr>
            <p:cNvPr id="5197" name="Text Box 51"/>
            <p:cNvSpPr txBox="1">
              <a:spLocks noChangeArrowheads="1"/>
            </p:cNvSpPr>
            <p:nvPr/>
          </p:nvSpPr>
          <p:spPr bwMode="auto">
            <a:xfrm>
              <a:off x="1386" y="3290"/>
              <a:ext cx="3305" cy="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107950" indent="-1079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lnSpc>
                  <a:spcPct val="80000"/>
                </a:lnSpc>
              </a:pPr>
              <a:r>
                <a:rPr lang="en-US" sz="2800">
                  <a:latin typeface="Arial Narrow" pitchFamily="34" charset="0"/>
                </a:rPr>
                <a:t>*</a:t>
              </a:r>
              <a:r>
                <a:rPr lang="en-US" sz="1000">
                  <a:latin typeface="Arial Narrow" pitchFamily="34" charset="0"/>
                </a:rPr>
                <a:t>This dimension based on nominal 0.38 mm  (0.015 in) Code 128 bar code license plate. The label provider   must ensure quiet zone requirement of  6.4 mm  (0.25 in ) is maintained.</a:t>
              </a:r>
            </a:p>
          </p:txBody>
        </p:sp>
        <p:sp>
          <p:nvSpPr>
            <p:cNvPr id="5198" name="Text Box 52"/>
            <p:cNvSpPr txBox="1">
              <a:spLocks noChangeArrowheads="1"/>
            </p:cNvSpPr>
            <p:nvPr/>
          </p:nvSpPr>
          <p:spPr bwMode="auto">
            <a:xfrm>
              <a:off x="1441" y="1124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A1</a:t>
              </a:r>
            </a:p>
          </p:txBody>
        </p:sp>
        <p:sp>
          <p:nvSpPr>
            <p:cNvPr id="5199" name="Text Box 53"/>
            <p:cNvSpPr txBox="1">
              <a:spLocks noChangeArrowheads="1"/>
            </p:cNvSpPr>
            <p:nvPr/>
          </p:nvSpPr>
          <p:spPr bwMode="auto">
            <a:xfrm>
              <a:off x="2626" y="1124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A2</a:t>
              </a:r>
            </a:p>
          </p:txBody>
        </p:sp>
        <p:sp>
          <p:nvSpPr>
            <p:cNvPr id="5200" name="Text Box 54"/>
            <p:cNvSpPr txBox="1">
              <a:spLocks noChangeArrowheads="1"/>
            </p:cNvSpPr>
            <p:nvPr/>
          </p:nvSpPr>
          <p:spPr bwMode="auto">
            <a:xfrm>
              <a:off x="3864" y="1124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A3</a:t>
              </a:r>
            </a:p>
          </p:txBody>
        </p:sp>
        <p:sp>
          <p:nvSpPr>
            <p:cNvPr id="5201" name="Text Box 55"/>
            <p:cNvSpPr txBox="1">
              <a:spLocks noChangeArrowheads="1"/>
            </p:cNvSpPr>
            <p:nvPr/>
          </p:nvSpPr>
          <p:spPr bwMode="auto">
            <a:xfrm>
              <a:off x="1490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B1</a:t>
              </a:r>
            </a:p>
          </p:txBody>
        </p:sp>
        <p:sp>
          <p:nvSpPr>
            <p:cNvPr id="5202" name="Text Box 56"/>
            <p:cNvSpPr txBox="1">
              <a:spLocks noChangeArrowheads="1"/>
            </p:cNvSpPr>
            <p:nvPr/>
          </p:nvSpPr>
          <p:spPr bwMode="auto">
            <a:xfrm>
              <a:off x="2626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B2</a:t>
              </a:r>
            </a:p>
          </p:txBody>
        </p:sp>
        <p:sp>
          <p:nvSpPr>
            <p:cNvPr id="5203" name="Text Box 57"/>
            <p:cNvSpPr txBox="1">
              <a:spLocks noChangeArrowheads="1"/>
            </p:cNvSpPr>
            <p:nvPr/>
          </p:nvSpPr>
          <p:spPr bwMode="auto">
            <a:xfrm>
              <a:off x="3809" y="156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B3</a:t>
              </a:r>
            </a:p>
          </p:txBody>
        </p:sp>
        <p:sp>
          <p:nvSpPr>
            <p:cNvPr id="5204" name="Text Box 58"/>
            <p:cNvSpPr txBox="1">
              <a:spLocks noChangeArrowheads="1"/>
            </p:cNvSpPr>
            <p:nvPr/>
          </p:nvSpPr>
          <p:spPr bwMode="auto">
            <a:xfrm>
              <a:off x="2626" y="1859"/>
              <a:ext cx="2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C</a:t>
              </a:r>
            </a:p>
          </p:txBody>
        </p:sp>
        <p:sp>
          <p:nvSpPr>
            <p:cNvPr id="5205" name="Text Box 59"/>
            <p:cNvSpPr txBox="1">
              <a:spLocks noChangeArrowheads="1"/>
            </p:cNvSpPr>
            <p:nvPr/>
          </p:nvSpPr>
          <p:spPr bwMode="auto">
            <a:xfrm>
              <a:off x="2137" y="227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D1</a:t>
              </a:r>
            </a:p>
          </p:txBody>
        </p:sp>
        <p:sp>
          <p:nvSpPr>
            <p:cNvPr id="5206" name="Text Box 60"/>
            <p:cNvSpPr txBox="1">
              <a:spLocks noChangeArrowheads="1"/>
            </p:cNvSpPr>
            <p:nvPr/>
          </p:nvSpPr>
          <p:spPr bwMode="auto">
            <a:xfrm>
              <a:off x="3904" y="2277"/>
              <a:ext cx="31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D2</a:t>
              </a:r>
            </a:p>
          </p:txBody>
        </p:sp>
        <p:sp>
          <p:nvSpPr>
            <p:cNvPr id="5207" name="Text Box 61"/>
            <p:cNvSpPr txBox="1">
              <a:spLocks noChangeArrowheads="1"/>
            </p:cNvSpPr>
            <p:nvPr/>
          </p:nvSpPr>
          <p:spPr bwMode="auto">
            <a:xfrm>
              <a:off x="2010" y="2869"/>
              <a:ext cx="30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b="1">
                  <a:latin typeface="Arial Narrow" pitchFamily="34" charset="0"/>
                </a:rPr>
                <a:t>E1</a:t>
              </a:r>
            </a:p>
          </p:txBody>
        </p:sp>
        <p:sp>
          <p:nvSpPr>
            <p:cNvPr id="5208" name="Text Box 62"/>
            <p:cNvSpPr txBox="1">
              <a:spLocks noChangeArrowheads="1"/>
            </p:cNvSpPr>
            <p:nvPr/>
          </p:nvSpPr>
          <p:spPr bwMode="auto">
            <a:xfrm>
              <a:off x="3841" y="2869"/>
              <a:ext cx="116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 strike="sngStrike" dirty="0">
                <a:solidFill>
                  <a:srgbClr val="FF0000"/>
                </a:solidFill>
                <a:latin typeface="Arial Narrow" pitchFamily="34" charset="0"/>
              </a:endParaRPr>
            </a:p>
          </p:txBody>
        </p:sp>
      </p:grpSp>
      <p:sp>
        <p:nvSpPr>
          <p:cNvPr id="5123" name="Rectangle 67"/>
          <p:cNvSpPr>
            <a:spLocks noChangeArrowheads="1"/>
          </p:cNvSpPr>
          <p:nvPr/>
        </p:nvSpPr>
        <p:spPr bwMode="auto">
          <a:xfrm>
            <a:off x="1212850" y="5376863"/>
            <a:ext cx="6977063" cy="35877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400" b="1" i="1">
                <a:latin typeface="Arial Narrow" pitchFamily="34" charset="0"/>
              </a:rPr>
              <a:t>LABEL DIMENSIONS ARE NOMINAL - APPROXIMATELY 4”  (102 MM) HIGH BY 6” (152 MM) WIDE</a:t>
            </a:r>
          </a:p>
        </p:txBody>
      </p:sp>
      <p:grpSp>
        <p:nvGrpSpPr>
          <p:cNvPr id="5124" name="Group 101"/>
          <p:cNvGrpSpPr>
            <a:grpSpLocks/>
          </p:cNvGrpSpPr>
          <p:nvPr/>
        </p:nvGrpSpPr>
        <p:grpSpPr bwMode="auto">
          <a:xfrm>
            <a:off x="58738" y="5773738"/>
            <a:ext cx="9196388" cy="1006475"/>
            <a:chOff x="0" y="3654"/>
            <a:chExt cx="5793" cy="634"/>
          </a:xfrm>
        </p:grpSpPr>
        <p:sp>
          <p:nvSpPr>
            <p:cNvPr id="5125" name="Rectangle 63"/>
            <p:cNvSpPr>
              <a:spLocks noChangeArrowheads="1"/>
            </p:cNvSpPr>
            <p:nvPr/>
          </p:nvSpPr>
          <p:spPr bwMode="auto">
            <a:xfrm>
              <a:off x="440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4"/>
            <p:cNvSpPr>
              <a:spLocks noChangeArrowheads="1"/>
            </p:cNvSpPr>
            <p:nvPr/>
          </p:nvSpPr>
          <p:spPr bwMode="auto">
            <a:xfrm>
              <a:off x="1976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65"/>
            <p:cNvSpPr>
              <a:spLocks noChangeArrowheads="1"/>
            </p:cNvSpPr>
            <p:nvPr/>
          </p:nvSpPr>
          <p:spPr bwMode="auto">
            <a:xfrm>
              <a:off x="2296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66"/>
            <p:cNvSpPr>
              <a:spLocks noChangeArrowheads="1"/>
            </p:cNvSpPr>
            <p:nvPr/>
          </p:nvSpPr>
          <p:spPr bwMode="auto">
            <a:xfrm>
              <a:off x="1984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69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70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71"/>
            <p:cNvSpPr>
              <a:spLocks noChangeArrowheads="1"/>
            </p:cNvSpPr>
            <p:nvPr/>
          </p:nvSpPr>
          <p:spPr bwMode="auto">
            <a:xfrm>
              <a:off x="432" y="3936"/>
              <a:ext cx="120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72"/>
            <p:cNvSpPr>
              <a:spLocks noChangeArrowheads="1"/>
            </p:cNvSpPr>
            <p:nvPr/>
          </p:nvSpPr>
          <p:spPr bwMode="auto">
            <a:xfrm>
              <a:off x="1968" y="3936"/>
              <a:ext cx="18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Rectangle 73"/>
            <p:cNvSpPr>
              <a:spLocks noChangeArrowheads="1"/>
            </p:cNvSpPr>
            <p:nvPr/>
          </p:nvSpPr>
          <p:spPr bwMode="auto">
            <a:xfrm>
              <a:off x="5184" y="4035"/>
              <a:ext cx="609" cy="1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PAGE </a:t>
              </a:r>
              <a:r>
                <a:rPr lang="en-US" sz="1600" b="1" dirty="0" smtClean="0">
                  <a:latin typeface="Arial Narrow" pitchFamily="34" charset="0"/>
                </a:rPr>
                <a:t>9</a:t>
              </a:r>
              <a:endParaRPr lang="en-US" sz="1600" b="1" dirty="0">
                <a:latin typeface="Arial Narrow" pitchFamily="34" charset="0"/>
              </a:endParaRPr>
            </a:p>
          </p:txBody>
        </p:sp>
        <p:sp>
          <p:nvSpPr>
            <p:cNvPr id="5134" name="Rectangle 74"/>
            <p:cNvSpPr>
              <a:spLocks noChangeArrowheads="1"/>
            </p:cNvSpPr>
            <p:nvPr/>
          </p:nvSpPr>
          <p:spPr bwMode="auto">
            <a:xfrm>
              <a:off x="2900" y="3986"/>
              <a:ext cx="2284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                           AT 1724-A:  LABEL </a:t>
              </a:r>
            </a:p>
            <a:p>
              <a:pPr>
                <a:lnSpc>
                  <a:spcPct val="80000"/>
                </a:lnSpc>
              </a:pPr>
              <a:r>
                <a:rPr lang="en-US" sz="1600" b="1" dirty="0">
                  <a:latin typeface="Arial Narrow" pitchFamily="34" charset="0"/>
                </a:rPr>
                <a:t>TEMPLATE FOR INDIVIDUAL CONTAINERS</a:t>
              </a:r>
            </a:p>
          </p:txBody>
        </p:sp>
        <p:sp>
          <p:nvSpPr>
            <p:cNvPr id="5135" name="Rectangle 75"/>
            <p:cNvSpPr>
              <a:spLocks noChangeArrowheads="1"/>
            </p:cNvSpPr>
            <p:nvPr/>
          </p:nvSpPr>
          <p:spPr bwMode="auto">
            <a:xfrm>
              <a:off x="1474" y="3672"/>
              <a:ext cx="2306" cy="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LABEL PURPOSE/USE</a:t>
              </a:r>
              <a:r>
                <a:rPr lang="en-US" sz="900" b="1">
                  <a:latin typeface="Arial Narrow" pitchFamily="34" charset="0"/>
                </a:rPr>
                <a:t>:     TO BE USED ON A SINGLE CONTAINER </a:t>
              </a:r>
            </a:p>
            <a:p>
              <a:pPr>
                <a:lnSpc>
                  <a:spcPct val="95000"/>
                </a:lnSpc>
              </a:pPr>
              <a:r>
                <a:rPr lang="en-US" sz="900" b="1">
                  <a:latin typeface="Arial Narrow" pitchFamily="34" charset="0"/>
                </a:rPr>
                <a:t>HOLDING ONE OR MORE PARTS WITH A SINGLE PART NUMBER.</a:t>
              </a:r>
            </a:p>
          </p:txBody>
        </p:sp>
        <p:sp>
          <p:nvSpPr>
            <p:cNvPr id="5136" name="Rectangle 76"/>
            <p:cNvSpPr>
              <a:spLocks noChangeArrowheads="1"/>
            </p:cNvSpPr>
            <p:nvPr/>
          </p:nvSpPr>
          <p:spPr bwMode="auto">
            <a:xfrm>
              <a:off x="0" y="4056"/>
              <a:ext cx="1704" cy="1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1400" b="1">
                  <a:latin typeface="Arial Narrow" pitchFamily="34" charset="0"/>
                </a:rPr>
                <a:t>ATI WORLD-WIDE PURCHASING</a:t>
              </a:r>
            </a:p>
          </p:txBody>
        </p:sp>
        <p:sp>
          <p:nvSpPr>
            <p:cNvPr id="5137" name="Rectangle 77"/>
            <p:cNvSpPr>
              <a:spLocks noChangeArrowheads="1"/>
            </p:cNvSpPr>
            <p:nvPr/>
          </p:nvSpPr>
          <p:spPr bwMode="auto">
            <a:xfrm>
              <a:off x="21" y="3750"/>
              <a:ext cx="1780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>
                  <a:latin typeface="Arial Narrow" pitchFamily="34" charset="0"/>
                </a:rPr>
                <a:t>ALL ATI FACILITIES (GLOBALLY)</a:t>
              </a:r>
            </a:p>
          </p:txBody>
        </p:sp>
        <p:sp>
          <p:nvSpPr>
            <p:cNvPr id="5138" name="Rectangle 80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Rectangle 81"/>
            <p:cNvSpPr>
              <a:spLocks noChangeArrowheads="1"/>
            </p:cNvSpPr>
            <p:nvPr/>
          </p:nvSpPr>
          <p:spPr bwMode="auto">
            <a:xfrm>
              <a:off x="449" y="3915"/>
              <a:ext cx="12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82"/>
            <p:cNvSpPr>
              <a:spLocks noChangeArrowheads="1"/>
            </p:cNvSpPr>
            <p:nvPr/>
          </p:nvSpPr>
          <p:spPr bwMode="auto">
            <a:xfrm>
              <a:off x="25" y="3956"/>
              <a:ext cx="693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>
                  <a:latin typeface="Arial Narrow" pitchFamily="34" charset="0"/>
                </a:rPr>
                <a:t>AUTHORIZATION:</a:t>
              </a:r>
            </a:p>
          </p:txBody>
        </p:sp>
        <p:sp>
          <p:nvSpPr>
            <p:cNvPr id="5141" name="Rectangle 83"/>
            <p:cNvSpPr>
              <a:spLocks noChangeArrowheads="1"/>
            </p:cNvSpPr>
            <p:nvPr/>
          </p:nvSpPr>
          <p:spPr bwMode="auto">
            <a:xfrm>
              <a:off x="3604" y="3654"/>
              <a:ext cx="2180" cy="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900" b="1" u="sng">
                  <a:latin typeface="Arial Narrow" pitchFamily="34" charset="0"/>
                </a:rPr>
                <a:t>NOTE</a:t>
              </a:r>
              <a:r>
                <a:rPr lang="en-US" sz="900" b="1">
                  <a:latin typeface="Arial Narrow" pitchFamily="34" charset="0"/>
                </a:rPr>
                <a:t>:    ANY DIMENSIONS THAT ARE NOT OTHERWISE SPECIFIED ON THIS PAGE SHALL BE IN COMPLIANCE WITH AUTOMOTIVE INDUSTRY STANDARDS</a:t>
              </a:r>
            </a:p>
          </p:txBody>
        </p:sp>
        <p:sp>
          <p:nvSpPr>
            <p:cNvPr id="5142" name="Rectangle 84"/>
            <p:cNvSpPr>
              <a:spLocks noChangeArrowheads="1"/>
            </p:cNvSpPr>
            <p:nvPr/>
          </p:nvSpPr>
          <p:spPr bwMode="auto">
            <a:xfrm>
              <a:off x="8" y="3676"/>
              <a:ext cx="1048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CUSTOMER NAME</a:t>
              </a:r>
              <a:r>
                <a:rPr lang="en-US" sz="800" b="1" dirty="0">
                  <a:latin typeface="Arial Narrow" pitchFamily="34" charset="0"/>
                </a:rPr>
                <a:t>:</a:t>
              </a:r>
            </a:p>
          </p:txBody>
        </p:sp>
        <p:sp>
          <p:nvSpPr>
            <p:cNvPr id="5143" name="Rectangle 85"/>
            <p:cNvSpPr>
              <a:spLocks noChangeArrowheads="1"/>
            </p:cNvSpPr>
            <p:nvPr/>
          </p:nvSpPr>
          <p:spPr bwMode="auto">
            <a:xfrm>
              <a:off x="1777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Rectangle 86"/>
            <p:cNvSpPr>
              <a:spLocks noChangeArrowheads="1"/>
            </p:cNvSpPr>
            <p:nvPr/>
          </p:nvSpPr>
          <p:spPr bwMode="auto">
            <a:xfrm>
              <a:off x="1668" y="3948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Rectangle 87"/>
            <p:cNvSpPr>
              <a:spLocks noChangeArrowheads="1"/>
            </p:cNvSpPr>
            <p:nvPr/>
          </p:nvSpPr>
          <p:spPr bwMode="auto">
            <a:xfrm>
              <a:off x="2877" y="3964"/>
              <a:ext cx="939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SPECIFICATION ID NUMBER:</a:t>
              </a:r>
            </a:p>
          </p:txBody>
        </p:sp>
        <p:sp>
          <p:nvSpPr>
            <p:cNvPr id="5146" name="Rectangle 88"/>
            <p:cNvSpPr>
              <a:spLocks noChangeArrowheads="1"/>
            </p:cNvSpPr>
            <p:nvPr/>
          </p:nvSpPr>
          <p:spPr bwMode="auto">
            <a:xfrm>
              <a:off x="1632" y="3957"/>
              <a:ext cx="631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ISSUE DATE:</a:t>
              </a:r>
            </a:p>
          </p:txBody>
        </p:sp>
        <p:sp>
          <p:nvSpPr>
            <p:cNvPr id="5147" name="Rectangle 89"/>
            <p:cNvSpPr>
              <a:spLocks noChangeArrowheads="1"/>
            </p:cNvSpPr>
            <p:nvPr/>
          </p:nvSpPr>
          <p:spPr bwMode="auto">
            <a:xfrm>
              <a:off x="2285" y="3964"/>
              <a:ext cx="775" cy="1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800" b="1" u="sng" dirty="0">
                  <a:latin typeface="Arial Narrow" pitchFamily="34" charset="0"/>
                </a:rPr>
                <a:t>VERSION . RELEASE</a:t>
              </a:r>
            </a:p>
          </p:txBody>
        </p:sp>
        <p:sp>
          <p:nvSpPr>
            <p:cNvPr id="5148" name="Rectangle 90"/>
            <p:cNvSpPr>
              <a:spLocks noChangeArrowheads="1"/>
            </p:cNvSpPr>
            <p:nvPr/>
          </p:nvSpPr>
          <p:spPr bwMode="auto">
            <a:xfrm>
              <a:off x="53" y="3678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9" name="Rectangle 91"/>
            <p:cNvSpPr>
              <a:spLocks noChangeArrowheads="1"/>
            </p:cNvSpPr>
            <p:nvPr/>
          </p:nvSpPr>
          <p:spPr bwMode="auto">
            <a:xfrm>
              <a:off x="53" y="3966"/>
              <a:ext cx="566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0" name="Rectangle 92"/>
            <p:cNvSpPr>
              <a:spLocks noChangeArrowheads="1"/>
            </p:cNvSpPr>
            <p:nvPr/>
          </p:nvSpPr>
          <p:spPr bwMode="auto">
            <a:xfrm>
              <a:off x="53" y="3678"/>
              <a:ext cx="1390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Rectangle 93"/>
            <p:cNvSpPr>
              <a:spLocks noChangeArrowheads="1"/>
            </p:cNvSpPr>
            <p:nvPr/>
          </p:nvSpPr>
          <p:spPr bwMode="auto">
            <a:xfrm>
              <a:off x="53" y="3966"/>
              <a:ext cx="157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2" name="Rectangle 94"/>
            <p:cNvSpPr>
              <a:spLocks noChangeArrowheads="1"/>
            </p:cNvSpPr>
            <p:nvPr/>
          </p:nvSpPr>
          <p:spPr bwMode="auto">
            <a:xfrm>
              <a:off x="1441" y="3678"/>
              <a:ext cx="2158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3" name="Rectangle 95"/>
            <p:cNvSpPr>
              <a:spLocks noChangeArrowheads="1"/>
            </p:cNvSpPr>
            <p:nvPr/>
          </p:nvSpPr>
          <p:spPr bwMode="auto">
            <a:xfrm>
              <a:off x="1629" y="3966"/>
              <a:ext cx="683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Rectangle 96"/>
            <p:cNvSpPr>
              <a:spLocks noChangeArrowheads="1"/>
            </p:cNvSpPr>
            <p:nvPr/>
          </p:nvSpPr>
          <p:spPr bwMode="auto">
            <a:xfrm>
              <a:off x="2312" y="3966"/>
              <a:ext cx="607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5" name="Rectangle 97"/>
            <p:cNvSpPr>
              <a:spLocks noChangeArrowheads="1"/>
            </p:cNvSpPr>
            <p:nvPr/>
          </p:nvSpPr>
          <p:spPr bwMode="auto">
            <a:xfrm>
              <a:off x="2915" y="3966"/>
              <a:ext cx="231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Rectangle 98"/>
            <p:cNvSpPr>
              <a:spLocks noChangeArrowheads="1"/>
            </p:cNvSpPr>
            <p:nvPr/>
          </p:nvSpPr>
          <p:spPr bwMode="auto">
            <a:xfrm>
              <a:off x="5229" y="3966"/>
              <a:ext cx="486" cy="29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271463" y="166255"/>
            <a:ext cx="1354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 Narrow" pitchFamily="34" charset="0"/>
              </a:rPr>
              <a:t>1724-A</a:t>
            </a:r>
            <a:endParaRPr lang="en-US" dirty="0"/>
          </a:p>
        </p:txBody>
      </p:sp>
      <p:sp>
        <p:nvSpPr>
          <p:cNvPr id="100" name="Rectangle 15"/>
          <p:cNvSpPr>
            <a:spLocks noChangeArrowheads="1"/>
          </p:cNvSpPr>
          <p:nvPr/>
        </p:nvSpPr>
        <p:spPr bwMode="auto">
          <a:xfrm>
            <a:off x="2501900" y="6410325"/>
            <a:ext cx="136683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latin typeface="Arial Narrow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</a:rPr>
              <a:t>15AUG2015</a:t>
            </a:r>
            <a:endParaRPr lang="en-US" sz="1600" b="1" dirty="0">
              <a:latin typeface="Arial Narrow" pitchFamily="34" charset="0"/>
            </a:endParaRPr>
          </a:p>
        </p:txBody>
      </p:sp>
      <p:sp>
        <p:nvSpPr>
          <p:cNvPr id="101" name="Rectangle 16"/>
          <p:cNvSpPr>
            <a:spLocks noChangeArrowheads="1"/>
          </p:cNvSpPr>
          <p:nvPr/>
        </p:nvSpPr>
        <p:spPr bwMode="auto">
          <a:xfrm>
            <a:off x="3705225" y="6419850"/>
            <a:ext cx="12827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latin typeface="Arial Narrow" pitchFamily="34" charset="0"/>
              </a:rPr>
              <a:t>2015-08</a:t>
            </a:r>
            <a:endParaRPr lang="en-US" sz="16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ATIProperties xmlns="ATI.Foundation.CustomProperties">
  <Property>
    <Name>ATI_IsProtectedContentType</Name>
    <Value type="Boolean">True</Value>
  </Property>
</ATIProperties>
</file>

<file path=customXml/item2.xml><?xml version="1.0" encoding="utf-8"?>
<LongProperties xmlns="http://schemas.microsoft.com/office/2006/metadata/longProperties">
  <LongProp xmlns="" name="PC_Description"><![CDATA[Reference for ATI Spec for Labelling Productive Parts<br /><br /><div class="ExternalClass522B9E58D75C4A8F8816B131BBC822AB"><div align="left"><font color="#000000" face="Arial, san-serif" size="2">This form is for reference for the Allison Transmission, Inc. spec for labelling of productive parts</font> </div></div>]]></LongProp>
  <LongProp xmlns="" name="TaxCatchAll"><![CDATA[76;#6.6.2 - Develop and Maintain Packaging Specifications|77adc97c-de21-4328-86f4-d5a518255209;#249;#GLOBAL|5d3e879b-c0eb-4f29-812d-ed87bb5a21ea;#317;#Form|6d5ee9ec-951f-44dc-b106-5807bbf3e98e;#2;#Draft|d1d9be29-336f-4ce7-911a-e08463548289;#1;#ADM007 - Policies and Procedures|5097aa09-f2f0-4b2d-8119-2d805c103901]]></LongProp>
</LongProperti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_Confidentiality_TaxHTField0 xmlns="542c84f3-0ac5-4fd0-b3e4-ae2dec47868c">
      <Terms xmlns="http://schemas.microsoft.com/office/infopath/2007/PartnerControls"/>
    </G_Confidentiality_TaxHTField0>
    <PC_FormNumber xmlns="http://schemas.microsoft.com/sharepoint/v3" xsi:nil="true"/>
    <PC_ApprovalNotes xmlns="http://schemas.microsoft.com/sharepoint/v3" xsi:nil="true"/>
    <TaxCatchAll xmlns="2e4df521-c170-4457-9d52-c6051bf7cd67"/>
    <G_DocumentType_TaxHTField0 xmlns="542c84f3-0ac5-4fd0-b3e4-ae2dec47868c">
      <Terms xmlns="http://schemas.microsoft.com/office/infopath/2007/PartnerControls"/>
    </G_DocumentType_TaxHTField0>
    <PC_LegacyDocumentName xmlns="http://schemas.microsoft.com/sharepoint/v3" xsi:nil="true"/>
    <PC_LastRefreshDate xmlns="http://schemas.microsoft.com/sharepoint/v3" xsi:nil="true"/>
    <ILMCodeTaxHTField0 xmlns="2e4df521-c170-4457-9d52-c6051bf7cd67">
      <Terms xmlns="http://schemas.microsoft.com/office/infopath/2007/PartnerControls"/>
    </ILMCodeTaxHTField0>
    <PC_RegionTaxHTField0 xmlns="5f2ff392-3486-41c9-976a-dd996e2ee126">
      <Terms xmlns="http://schemas.microsoft.com/office/infopath/2007/PartnerControls"/>
    </PC_RegionTaxHTField0>
    <ITARClass xmlns="2e4df521-c170-4457-9d52-c6051bf7cd67"/>
    <TaxKeywordTaxHTField xmlns="2e4df521-c170-4457-9d52-c6051bf7cd67">
      <Terms xmlns="http://schemas.microsoft.com/office/infopath/2007/PartnerControls"/>
    </TaxKeywordTaxHTField>
    <PC_ProcessTaxHTField0 xmlns="5f2ff392-3486-41c9-976a-dd996e2ee126">
      <Terms xmlns="http://schemas.microsoft.com/office/infopath/2007/PartnerControls"/>
    </PC_ProcessTaxHTField0>
    <PC_Description xmlns="http://schemas.microsoft.com/sharepoint/v3" xsi:nil="true"/>
    <PC_Collection xmlns="http://schemas.microsoft.com/sharepoint/v3"/>
    <DocumentStatusTaxHTField0 xmlns="2e4df521-c170-4457-9d52-c6051bf7cd67">
      <Terms xmlns="http://schemas.microsoft.com/office/infopath/2007/PartnerControls"/>
    </DocumentStatusTaxHTField0>
    <PC_Stakeholders xmlns="http://schemas.microsoft.com/sharepoint/v3">
      <UserInfo xmlns="http://schemas.microsoft.com/sharepoint/v3">
        <DisplayName xmlns="http://schemas.microsoft.com/sharepoint/v3"/>
        <AccountId xmlns="http://schemas.microsoft.com/sharepoint/v3" xsi:nil="true"/>
        <AccountType xmlns="http://schemas.microsoft.com/sharepoint/v3"/>
      </UserInfo>
    </PC_Stakehold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Process Central Form" ma:contentTypeID="0x01010003F97074D0207A44B09EAADE7CA3F93D005515B89818AF4E55B21E7830AD72C73A00307D6A683F7E409FA83507921B216F3F00135937D8F44B024EA8B2AE94F7484C71" ma:contentTypeVersion="9" ma:contentTypeDescription="" ma:contentTypeScope="" ma:versionID="82d364ed41a3b4ebb1017df77f89004a">
  <xsd:schema xmlns:xsd="http://www.w3.org/2001/XMLSchema" xmlns:xs="http://www.w3.org/2001/XMLSchema" xmlns:p="http://schemas.microsoft.com/office/2006/metadata/properties" xmlns:ns1="http://schemas.microsoft.com/sharepoint/v3" xmlns:ns2="2e4df521-c170-4457-9d52-c6051bf7cd67" xmlns:ns3="542c84f3-0ac5-4fd0-b3e4-ae2dec47868c" xmlns:ns4="5f2ff392-3486-41c9-976a-dd996e2ee126" targetNamespace="http://schemas.microsoft.com/office/2006/metadata/properties" ma:root="true" ma:fieldsID="1fe09f45e6141b17a6adc43eeba8bbf6" ns1:_="" ns2:_="" ns3:_="" ns4:_="">
    <xsd:import namespace="http://schemas.microsoft.com/sharepoint/v3"/>
    <xsd:import namespace="2e4df521-c170-4457-9d52-c6051bf7cd67"/>
    <xsd:import namespace="542c84f3-0ac5-4fd0-b3e4-ae2dec47868c"/>
    <xsd:import namespace="5f2ff392-3486-41c9-976a-dd996e2ee126"/>
    <xsd:element name="properties">
      <xsd:complexType>
        <xsd:sequence>
          <xsd:element name="documentManagement">
            <xsd:complexType>
              <xsd:all>
                <xsd:element ref="ns2:ILMCodeTaxHTField0" minOccurs="0"/>
                <xsd:element ref="ns2:TaxCatchAll" minOccurs="0"/>
                <xsd:element ref="ns2:TaxCatchAllLabel" minOccurs="0"/>
                <xsd:element ref="ns2:ITARClass"/>
                <xsd:element ref="ns2:DocumentStatusTaxHTField0" minOccurs="0"/>
                <xsd:element ref="ns3:G_DocumentType_TaxHTField0" minOccurs="0"/>
                <xsd:element ref="ns3:G_Confidentiality_TaxHTField0" minOccurs="0"/>
                <xsd:element ref="ns4:PC_ProcessTaxHTField0" minOccurs="0"/>
                <xsd:element ref="ns1:PC_Description" minOccurs="0"/>
                <xsd:element ref="ns1:PC_Stakeholders" minOccurs="0"/>
                <xsd:element ref="ns4:PC_RegionTaxHTField0" minOccurs="0"/>
                <xsd:element ref="ns2:TaxKeywordTaxHTField" minOccurs="0"/>
                <xsd:element ref="ns1:PC_LastRefreshDate" minOccurs="0"/>
                <xsd:element ref="ns1:PC_ProcessSortID" minOccurs="0"/>
                <xsd:element ref="ns1:PC_ProcessLevel" minOccurs="0"/>
                <xsd:element ref="ns1:PC_ApprovalNotes" minOccurs="0"/>
                <xsd:element ref="ns1:PC_RegionType" minOccurs="0"/>
                <xsd:element ref="ns1:PC_LegacyDocumentName" minOccurs="0"/>
                <xsd:element ref="ns1:PC_FormNumber" minOccurs="0"/>
                <xsd:element ref="ns1:PC_Colle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C_Description" ma:index="21" nillable="true" ma:displayName="Description" ma:description="" ma:internalName="PC_Description" ma:readOnly="false">
      <xsd:simpleType>
        <xsd:restriction base="dms:Note"/>
      </xsd:simpleType>
    </xsd:element>
    <xsd:element name="PC_Stakeholders" ma:index="22" nillable="true" ma:displayName="Document Stakeholders" ma:description="" ma:list="UserInfo" ma:internalName="PC_Stakeholders" ma:readOnly="false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PC_LastRefreshDate" ma:index="27" nillable="true" ma:displayName="Release Date" ma:description="" ma:format="DateOnly" ma:internalName="PC_LastRefreshDate" ma:readOnly="false">
      <xsd:simpleType>
        <xsd:restriction base="dms:DateTime"/>
      </xsd:simpleType>
    </xsd:element>
    <xsd:element name="PC_ProcessSortID" ma:index="28" nillable="true" ma:displayName="Process Sort ID" ma:description="" ma:internalName="PC_ProcessSortID" ma:readOnly="true">
      <xsd:simpleType>
        <xsd:restriction base="dms:Text">
          <xsd:maxLength value="32"/>
        </xsd:restriction>
      </xsd:simpleType>
    </xsd:element>
    <xsd:element name="PC_ProcessLevel" ma:index="29" nillable="true" ma:displayName="Process Level" ma:decimals="0" ma:description="" ma:internalName="PC_ProcessLevel" ma:readOnly="true">
      <xsd:simpleType>
        <xsd:restriction base="dms:Number"/>
      </xsd:simpleType>
    </xsd:element>
    <xsd:element name="PC_ApprovalNotes" ma:index="30" nillable="true" ma:displayName="Approval Notes" ma:description="" ma:hidden="true" ma:internalName="PC_ApprovalNotes" ma:readOnly="false">
      <xsd:simpleType>
        <xsd:restriction base="dms:Note"/>
      </xsd:simpleType>
    </xsd:element>
    <xsd:element name="PC_RegionType" ma:index="31" nillable="true" ma:displayName="Region Type" ma:description="" ma:format="Dropdown" ma:internalName="PC_RegionType" ma:readOnly="true">
      <xsd:simpleType>
        <xsd:restriction base="dms:Choice">
          <xsd:enumeration value="Global"/>
          <xsd:enumeration value="Regional"/>
          <xsd:enumeration value="Local"/>
        </xsd:restriction>
      </xsd:simpleType>
    </xsd:element>
    <xsd:element name="PC_LegacyDocumentName" ma:index="32" nillable="true" ma:displayName="Legacy Document Name" ma:description="Legacy Document Name is a reference to the historical name used in either Lotus Notes or previous versions of Process Central, and is entered as a cross-reference to allows users to locate the document through search and filtering" ma:internalName="PC_LegacyDocumentName" ma:readOnly="false">
      <xsd:simpleType>
        <xsd:restriction base="dms:Text">
          <xsd:maxLength value="255"/>
        </xsd:restriction>
      </xsd:simpleType>
    </xsd:element>
    <xsd:element name="PC_FormNumber" ma:index="33" nillable="true" ma:displayName="Legacy Form Number" ma:description="" ma:internalName="PC_FormNumber" ma:readOnly="false">
      <xsd:simpleType>
        <xsd:restriction base="dms:Text">
          <xsd:maxLength value="255"/>
        </xsd:restriction>
      </xsd:simpleType>
    </xsd:element>
    <xsd:element name="PC_Collection" ma:index="34" nillable="true" ma:displayName="Collection" ma:description="Collections are curated groupings of content that span multiple process areas. Approval of the Collection Owner is required and will be requested via the automated approval workflow." ma:list="7a654379-fe8d-43d0-bc12-6bf3f738ad93" ma:internalName="PC_Collection" ma:readOnly="false" ma:showField="Title" ma:web="ecb13201-40c9-4eb2-b245-cd0245958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4df521-c170-4457-9d52-c6051bf7cd67" elementFormDefault="qualified">
    <xsd:import namespace="http://schemas.microsoft.com/office/2006/documentManagement/types"/>
    <xsd:import namespace="http://schemas.microsoft.com/office/infopath/2007/PartnerControls"/>
    <xsd:element name="ILMCodeTaxHTField0" ma:index="8" ma:taxonomy="true" ma:internalName="ILMCodeTaxHTField0" ma:taxonomyFieldName="ILMCode" ma:displayName="ILMCode" ma:default="" ma:fieldId="{f89e9ab1-426c-4de4-b70e-d7a652e3fefc}" ma:sspId="81e3682d-965e-4c68-9d0d-4be8932ac9a9" ma:termSetId="d6cd12a2-8acc-485b-bada-998561b566c4" ma:anchorId="69dd0caa-adcc-4c88-b74d-51626b8e3ff5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bbda4d90-5679-49b9-a56e-a6129b240963}" ma:internalName="TaxCatchAll" ma:showField="CatchAllData" ma:web="ecb13201-40c9-4eb2-b245-cd0245958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bbda4d90-5679-49b9-a56e-a6129b240963}" ma:internalName="TaxCatchAllLabel" ma:readOnly="true" ma:showField="CatchAllDataLabel" ma:web="ecb13201-40c9-4eb2-b245-cd0245958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ITARClass" ma:index="12" ma:displayName="ITARClass" ma:format="Dropdown" ma:internalName="ITARClass" ma:readOnly="false">
      <xsd:simpleType>
        <xsd:restriction base="dms:Choice">
          <xsd:enumeration value="No"/>
          <xsd:enumeration value="Yes"/>
        </xsd:restriction>
      </xsd:simpleType>
    </xsd:element>
    <xsd:element name="DocumentStatusTaxHTField0" ma:index="13" nillable="true" ma:taxonomy="true" ma:internalName="DocumentStatusTaxHTField0" ma:taxonomyFieldName="DocumentStatus" ma:displayName="DocumentStatus" ma:readOnly="false" ma:default="" ma:fieldId="{a9f02442-e27f-4308-9c99-e5a0a30c8aef}" ma:sspId="81e3682d-965e-4c68-9d0d-4be8932ac9a9" ma:termSetId="1a0d162e-3c9f-47c3-85cf-af88bb1470d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5" nillable="true" ma:taxonomy="true" ma:internalName="TaxKeywordTaxHTField" ma:taxonomyFieldName="TaxKeyword" ma:displayName="Enterprise Keywords" ma:fieldId="{23f27201-bee3-471e-b2e7-b64fd8b7ca38}" ma:taxonomyMulti="true" ma:sspId="81e3682d-965e-4c68-9d0d-4be8932ac9a9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84f3-0ac5-4fd0-b3e4-ae2dec47868c" elementFormDefault="qualified">
    <xsd:import namespace="http://schemas.microsoft.com/office/2006/documentManagement/types"/>
    <xsd:import namespace="http://schemas.microsoft.com/office/infopath/2007/PartnerControls"/>
    <xsd:element name="G_DocumentType_TaxHTField0" ma:index="15" nillable="true" ma:taxonomy="true" ma:internalName="G_DocumentType_TaxHTField0" ma:taxonomyFieldName="G_DocumentType" ma:displayName="DocumentType" ma:default="" ma:fieldId="{86465ef3-bf6c-4ff4-9745-1a80162f5aa7}" ma:sspId="81e3682d-965e-4c68-9d0d-4be8932ac9a9" ma:termSetId="83325e2d-7769-42ce-ad05-7eabf8308125" ma:anchorId="d96aefa5-0526-4fb7-8a1d-0ce4db343159" ma:open="false" ma:isKeyword="false">
      <xsd:complexType>
        <xsd:sequence>
          <xsd:element ref="pc:Terms" minOccurs="0" maxOccurs="1"/>
        </xsd:sequence>
      </xsd:complexType>
    </xsd:element>
    <xsd:element name="G_Confidentiality_TaxHTField0" ma:index="17" nillable="true" ma:taxonomy="true" ma:internalName="G_Confidentiality_TaxHTField0" ma:taxonomyFieldName="G_Confidentiality" ma:displayName="Confidentiality" ma:default="" ma:fieldId="{23d3746a-a7a6-47b5-827a-99e74728d2bd}" ma:sspId="81e3682d-965e-4c68-9d0d-4be8932ac9a9" ma:termSetId="83325e2d-7769-42ce-ad05-7eabf8308125" ma:anchorId="9141ab2f-dc2e-4334-b8a6-2bdbae1c982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ff392-3486-41c9-976a-dd996e2ee126" elementFormDefault="qualified">
    <xsd:import namespace="http://schemas.microsoft.com/office/2006/documentManagement/types"/>
    <xsd:import namespace="http://schemas.microsoft.com/office/infopath/2007/PartnerControls"/>
    <xsd:element name="PC_ProcessTaxHTField0" ma:index="19" ma:taxonomy="true" ma:internalName="PC_ProcessTaxHTField0" ma:taxonomyFieldName="PC_Process" ma:displayName="Process" ma:indexed="true" ma:readOnly="false" ma:fieldId="{4548fc6e-64ca-40ca-b430-8926c9fc825f}" ma:sspId="81e3682d-965e-4c68-9d0d-4be8932ac9a9" ma:termSetId="76aa7762-a9fc-43c8-8c3a-da39533cbd65" ma:anchorId="83bf8301-ae75-4b82-a331-00726feb5f07" ma:open="false" ma:isKeyword="false">
      <xsd:complexType>
        <xsd:sequence>
          <xsd:element ref="pc:Terms" minOccurs="0" maxOccurs="1"/>
        </xsd:sequence>
      </xsd:complexType>
    </xsd:element>
    <xsd:element name="PC_RegionTaxHTField0" ma:index="23" ma:taxonomy="true" ma:internalName="PC_RegionTaxHTField0" ma:taxonomyFieldName="PC_Region" ma:displayName="Region" ma:indexed="true" ma:readOnly="false" ma:fieldId="{8acc6931-c6d6-44e9-8e5e-9b5fa0b57481}" ma:sspId="81e3682d-965e-4c68-9d0d-4be8932ac9a9" ma:termSetId="21a09b01-9251-4ec6-b0be-d28c8cdb9f2d" ma:anchorId="e2d631ab-175b-41d5-8c5c-7babb944046f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?mso-contentType ?>
<spe:Receivers xmlns:spe="http://schemas.microsoft.com/sharepoint/events">
  <Receiver>
    <Name/>
    <Synchronization>Synchronous</Synchronization>
    <Type>1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2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10001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10002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10004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10005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10006</Type>
    <SequenceNumber>10000</SequenceNumber>
    <Url/>
    <Assembly>ATI.PC.Events, Version=1.0.0.0, Culture=neutral, PublicKeyToken=a69831593a6a56a6</Assembly>
    <Class>ATI.PC.Events.ProcessDocumentEventReceiver</Class>
    <Data/>
    <Filter/>
  </Receiver>
  <Receiver>
    <Name/>
    <Synchronization>Synchronous</Synchronization>
    <Type>1</Type>
    <SequenceNumber>60000</SequenceNumber>
    <Url/>
    <Assembly>ATI.Foundation.Events, Version=1.0.0.0, Culture=neutral, PublicKeyToken=ac68e9ceaaaeb478</Assembly>
    <Class>ATI.Foundation.Events.DefaultDocumentTitle</Class>
    <Data/>
    <Filter/>
  </Receiver>
  <Receiver>
    <Name/>
    <Synchronization>Synchronous</Synchronization>
    <Type>2</Type>
    <SequenceNumber>60000</SequenceNumber>
    <Url/>
    <Assembly>ATI.Foundation.Events, Version=1.0.0.0, Culture=neutral, PublicKeyToken=ac68e9ceaaaeb478</Assembly>
    <Class>ATI.Foundation.Events.DefaultDocumentTitle</Class>
    <Data/>
    <Filter/>
  </Receiver>
  <Receiver>
    <Name/>
    <Synchronization>Synchronous</Synchronization>
    <Type>10001</Type>
    <SequenceNumber>100</SequenceNumber>
    <Url/>
    <Assembly>ATI.Foundation.Events, Version=1.0.0.0, Culture=neutral, PublicKeyToken=ac68e9ceaaaeb478</Assembly>
    <Class>ATI.Foundation.Events.ITAR</Class>
    <Data/>
    <Filter/>
  </Receiver>
  <Receiver>
    <Name/>
    <Synchronization>Synchronous</Synchronization>
    <Type>1</Type>
    <SequenceNumber>100</SequenceNumber>
    <Url/>
    <Assembly>ATI.Foundation.Events, Version=1.0.0.0, Culture=neutral, PublicKeyToken=ac68e9ceaaaeb478</Assembly>
    <Class>ATI.Foundation.Events.ITAR</Class>
    <Data/>
    <Filter/>
  </Receiver>
  <Receiver>
    <Name/>
    <Synchronization>Synchronous</Synchronization>
    <Type>10002</Type>
    <SequenceNumber>100</SequenceNumber>
    <Url/>
    <Assembly>ATI.Foundation.Events, Version=1.0.0.0, Culture=neutral, PublicKeyToken=ac68e9ceaaaeb478</Assembly>
    <Class>ATI.Foundation.Events.ITAR</Class>
    <Data/>
    <Filter/>
  </Receiver>
  <Receiver>
    <Name/>
    <Synchronization>Synchronous</Synchronization>
    <Type>2</Type>
    <SequenceNumber>100</SequenceNumber>
    <Url/>
    <Assembly>ATI.Foundation.Events, Version=1.0.0.0, Culture=neutral, PublicKeyToken=ac68e9ceaaaeb478</Assembly>
    <Class>ATI.Foundation.Events.ITAR</Class>
    <Data/>
    <Filter/>
  </Receiver>
</spe:Receivers>
</file>

<file path=customXml/item7.xml><?xml version="1.0" encoding="utf-8"?>
<?mso-contentType ?>
<SharedContentType xmlns="Microsoft.SharePoint.Taxonomy.ContentTypeSync" SourceId="81e3682d-965e-4c68-9d0d-4be8932ac9a9" ContentTypeId="0x01010003F97074D0207A44B09EAADE7CA3F93D" PreviousValue="false"/>
</file>

<file path=customXml/item8.xml><?xml version="1.0" encoding="utf-8"?>
<WrappedLabelHistory xmlns:xsi="http://www.w3.org/2001/XMLSchema-instance" xmlns:xsd="http://www.w3.org/2001/XMLSchema" xmlns="http://www.boldonjames.com/2016/02/Classifier/internal/wrappedLabelHistory">
  <Value>PD94bWwgdmVyc2lvbj0iMS4wIiBlbmNvZGluZz0idXMtYXNjaWkiPz48bGFiZWxIaXN0b3J5IHhtbG5zOnhzaT0iaHR0cDovL3d3dy53My5vcmcvMjAwMS9YTUxTY2hlbWEtaW5zdGFuY2UiIHhtbG5zOnhzZD0iaHR0cDovL3d3dy53My5vcmcvMjAwMS9YTUxTY2hlbWEiIHhtbG5zPSJodHRwOi8vd3d3LmJvbGRvbmphbWVzLmNvbS8yMDE2LzAyL0NsYXNzaWZpZXIvaW50ZXJuYWwvbGFiZWxIaXN0b3J5Ij48aXRlbT48c2lzbCBzaXNsVmVyc2lvbj0iMCIgcG9saWN5PSJkYWQ4MjljNS01M2I0LTRlMzQtYmMwMC1hNDY0Y2MzNmI5NGMiIG9yaWdpbj0idXNlclNlbGVjdGVkIiAvPjxVc2VyTmFtZT5DT1JQQUxTTlxVWkozVk88L1VzZXJOYW1lPjxEYXRlVGltZT4yLzExLzIwMjIgNjozNDo0NyBQTTwvRGF0ZVRpbWU+PExhYmVsU3RyaW5nPk5vIE1hcmtpbmc8L0xhYmVsU3RyaW5nPjwvaXRlbT48L2xhYmVsSGlzdG9yeT4=</Value>
</WrappedLabelHistory>
</file>

<file path=customXml/item9.xml><?xml version="1.0" encoding="utf-8"?>
<sisl xmlns:xsi="http://www.w3.org/2001/XMLSchema-instance" xmlns:xsd="http://www.w3.org/2001/XMLSchema" xmlns="http://www.boldonjames.com/2008/01/sie/internal/label" sislVersion="0" policy="dad829c5-53b4-4e34-bc00-a464cc36b94c" origin="userSelected"/>
</file>

<file path=customXml/itemProps1.xml><?xml version="1.0" encoding="utf-8"?>
<ds:datastoreItem xmlns:ds="http://schemas.openxmlformats.org/officeDocument/2006/customXml" ds:itemID="{A256A623-2A88-419C-8B98-7C7B7F9456A7}">
  <ds:schemaRefs>
    <ds:schemaRef ds:uri="ATI.Foundation.CustomProperties"/>
  </ds:schemaRefs>
</ds:datastoreItem>
</file>

<file path=customXml/itemProps2.xml><?xml version="1.0" encoding="utf-8"?>
<ds:datastoreItem xmlns:ds="http://schemas.openxmlformats.org/officeDocument/2006/customXml" ds:itemID="{AF4FA138-73C7-496C-815B-F29D52FF965D}">
  <ds:schemaRefs>
    <ds:schemaRef ds:uri="http://schemas.microsoft.com/office/2006/metadata/longProperties"/>
    <ds:schemaRef ds:uri=""/>
  </ds:schemaRefs>
</ds:datastoreItem>
</file>

<file path=customXml/itemProps3.xml><?xml version="1.0" encoding="utf-8"?>
<ds:datastoreItem xmlns:ds="http://schemas.openxmlformats.org/officeDocument/2006/customXml" ds:itemID="{21366666-23C5-45CE-B1FC-C36B336E3057}">
  <ds:schemaRefs>
    <ds:schemaRef ds:uri="http://purl.org/dc/dcmitype/"/>
    <ds:schemaRef ds:uri="http://purl.org/dc/elements/1.1/"/>
    <ds:schemaRef ds:uri="2e4df521-c170-4457-9d52-c6051bf7cd67"/>
    <ds:schemaRef ds:uri="http://schemas.microsoft.com/sharepoint/v3"/>
    <ds:schemaRef ds:uri="542c84f3-0ac5-4fd0-b3e4-ae2dec47868c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5f2ff392-3486-41c9-976a-dd996e2ee126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ACE5683D-1843-40CB-8661-54D4648178E6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760EB4C1-DF58-4C5D-93C4-33219397B9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e4df521-c170-4457-9d52-c6051bf7cd67"/>
    <ds:schemaRef ds:uri="542c84f3-0ac5-4fd0-b3e4-ae2dec47868c"/>
    <ds:schemaRef ds:uri="5f2ff392-3486-41c9-976a-dd996e2ee1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72D0F7B3-FECA-4E5A-9211-E98CBCA20C50}">
  <ds:schemaRefs>
    <ds:schemaRef ds:uri="http://schemas.microsoft.com/sharepoint/events"/>
  </ds:schemaRefs>
</ds:datastoreItem>
</file>

<file path=customXml/itemProps7.xml><?xml version="1.0" encoding="utf-8"?>
<ds:datastoreItem xmlns:ds="http://schemas.openxmlformats.org/officeDocument/2006/customXml" ds:itemID="{3D509549-EE21-44B2-B084-B21454CE1E06}">
  <ds:schemaRefs>
    <ds:schemaRef ds:uri="Microsoft.SharePoint.Taxonomy.ContentTypeSync"/>
  </ds:schemaRefs>
</ds:datastoreItem>
</file>

<file path=customXml/itemProps8.xml><?xml version="1.0" encoding="utf-8"?>
<ds:datastoreItem xmlns:ds="http://schemas.openxmlformats.org/officeDocument/2006/customXml" ds:itemID="{656F274C-C8B2-4E93-8A9B-EBFD59894C28}">
  <ds:schemaRefs>
    <ds:schemaRef ds:uri="http://www.w3.org/2001/XMLSchema"/>
    <ds:schemaRef ds:uri="http://www.boldonjames.com/2016/02/Classifier/internal/wrappedLabelHistory"/>
  </ds:schemaRefs>
</ds:datastoreItem>
</file>

<file path=customXml/itemProps9.xml><?xml version="1.0" encoding="utf-8"?>
<ds:datastoreItem xmlns:ds="http://schemas.openxmlformats.org/officeDocument/2006/customXml" ds:itemID="{D07E7712-5833-49D6-A0C7-A84A6642A70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18872</TotalTime>
  <Words>7233</Words>
  <Application>Microsoft Office PowerPoint</Application>
  <PresentationFormat>On-screen Show (4:3)</PresentationFormat>
  <Paragraphs>1880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Arial Narrow</vt:lpstr>
      <vt:lpstr>Calibri</vt:lpstr>
      <vt:lpstr>Times New Roman</vt:lpstr>
      <vt:lpstr>Default Design</vt:lpstr>
      <vt:lpstr>AT 1724 Allison Transmission, Inc. Global Transport Label Standard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 1724 – A Individual Container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 1724 – B MASTER Container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 1724 – C MIXED LOAD Container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Revision History</vt:lpstr>
    </vt:vector>
  </TitlesOfParts>
  <Company>Allison Transmission,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 A Koonce</dc:creator>
  <cp:lastModifiedBy>A.D. Terhune</cp:lastModifiedBy>
  <cp:revision>107</cp:revision>
  <cp:lastPrinted>2015-08-20T15:36:37Z</cp:lastPrinted>
  <dcterms:created xsi:type="dcterms:W3CDTF">2000-07-19T01:58:42Z</dcterms:created>
  <dcterms:modified xsi:type="dcterms:W3CDTF">2022-02-11T18:34:54Z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56e3e9eb-5a97-4915-b7ca-6d78e9659300</vt:lpwstr>
  </property>
  <property fmtid="{D5CDD505-2E9C-101B-9397-08002B2CF9AE}" pid="3" name="bjDocumentSecurityLabel">
    <vt:lpwstr>No Marking</vt:lpwstr>
  </property>
  <property fmtid="{D5CDD505-2E9C-101B-9397-08002B2CF9AE}" pid="4" name="bjClsUserRVM">
    <vt:lpwstr>[]</vt:lpwstr>
  </property>
  <property fmtid="{D5CDD505-2E9C-101B-9397-08002B2CF9AE}" pid="5" name="bjSaver">
    <vt:lpwstr>F/BYVw7Lcfx0fPjXqeoHYsrX2FJztJ2H</vt:lpwstr>
  </property>
  <property fmtid="{D5CDD505-2E9C-101B-9397-08002B2CF9AE}" pid="6" name="bjLabelHistoryID">
    <vt:lpwstr>{656F274C-C8B2-4E93-8A9B-EBFD59894C28}</vt:lpwstr>
  </property>
</Properties>
</file>